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y="5143500" cx="9144000"/>
  <p:notesSz cx="6858000" cy="9144000"/>
  <p:embeddedFontLst>
    <p:embeddedFont>
      <p:font typeface="Proxima Nova"/>
      <p:regular r:id="rId89"/>
      <p:bold r:id="rId90"/>
      <p:italic r:id="rId91"/>
      <p:boldItalic r:id="rId92"/>
    </p:embeddedFont>
    <p:embeddedFont>
      <p:font typeface="Inconsolata"/>
      <p:regular r:id="rId93"/>
      <p:bold r:id="rId94"/>
    </p:embeddedFont>
    <p:embeddedFont>
      <p:font typeface="Average"/>
      <p:regular r:id="rId95"/>
    </p:embeddedFont>
    <p:embeddedFont>
      <p:font typeface="Oswald"/>
      <p:regular r:id="rId96"/>
      <p:bold r:id="rId97"/>
    </p:embeddedFont>
    <p:embeddedFont>
      <p:font typeface="Open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B217F24-4916-4382-B648-5A518683C3BF}">
  <a:tblStyle styleId="{FB217F24-4916-4382-B648-5A518683C3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1" Type="http://schemas.openxmlformats.org/officeDocument/2006/relationships/font" Target="fonts/OpenSans-boldItalic.fntdata"/><Relationship Id="rId100" Type="http://schemas.openxmlformats.org/officeDocument/2006/relationships/font" Target="fonts/OpenSans-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Average-regular.fntdata"/><Relationship Id="rId94" Type="http://schemas.openxmlformats.org/officeDocument/2006/relationships/font" Target="fonts/Inconsolata-bold.fntdata"/><Relationship Id="rId97" Type="http://schemas.openxmlformats.org/officeDocument/2006/relationships/font" Target="fonts/Oswald-bold.fntdata"/><Relationship Id="rId96" Type="http://schemas.openxmlformats.org/officeDocument/2006/relationships/font" Target="fonts/Oswald-regular.fntdata"/><Relationship Id="rId11" Type="http://schemas.openxmlformats.org/officeDocument/2006/relationships/slide" Target="slides/slide4.xml"/><Relationship Id="rId99" Type="http://schemas.openxmlformats.org/officeDocument/2006/relationships/font" Target="fonts/OpenSans-bold.fntdata"/><Relationship Id="rId10" Type="http://schemas.openxmlformats.org/officeDocument/2006/relationships/slide" Target="slides/slide3.xml"/><Relationship Id="rId98" Type="http://schemas.openxmlformats.org/officeDocument/2006/relationships/font" Target="fonts/OpenSans-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ProximaNova-italic.fntdata"/><Relationship Id="rId90" Type="http://schemas.openxmlformats.org/officeDocument/2006/relationships/font" Target="fonts/ProximaNova-bold.fntdata"/><Relationship Id="rId93" Type="http://schemas.openxmlformats.org/officeDocument/2006/relationships/font" Target="fonts/Inconsolata-regular.fntdata"/><Relationship Id="rId92" Type="http://schemas.openxmlformats.org/officeDocument/2006/relationships/font" Target="fonts/ProximaNova-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font" Target="fonts/ProximaNova-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uiltin.com/data-science/random-forest-algorithm" TargetMode="External"/><Relationship Id="rId3" Type="http://schemas.openxmlformats.org/officeDocument/2006/relationships/hyperlink" Target="https://builtin.com/data-science/random-forest-algorithm" TargetMode="External"/><Relationship Id="rId4" Type="http://schemas.openxmlformats.org/officeDocument/2006/relationships/hyperlink" Target="https://en.wikipedia.org/wiki/Embarrassingly_parallel" TargetMode="External"/><Relationship Id="rId5" Type="http://schemas.openxmlformats.org/officeDocument/2006/relationships/hyperlink" Target="https://en.wikipedia.org/wiki/Embarrassingly_paralle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ce404d1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ce404d1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Easy scaling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 Tuning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48ec5a39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48ec5a39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Come to the third point later.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48ec5a39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48ec5a39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ce404d14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ce404d14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instance where you can see both the functional and data decomposition in action is the training of an ensemble learning model like</a:t>
            </a:r>
            <a:r>
              <a:rPr lang="en-GB">
                <a:uFill>
                  <a:noFill/>
                </a:uFill>
                <a:hlinkClick r:id="rId2"/>
              </a:rPr>
              <a:t> </a:t>
            </a:r>
            <a:r>
              <a:rPr lang="en-GB" u="sng">
                <a:solidFill>
                  <a:schemeClr val="hlink"/>
                </a:solidFill>
                <a:hlinkClick r:id="rId3"/>
              </a:rPr>
              <a:t>Random forest</a:t>
            </a:r>
            <a:r>
              <a:rPr lang="en-GB"/>
              <a:t>, which is conceptually a collection of decision trees. Decomposing the model into individual decision trees is "functional decomposition," and then further training an individual tree parallelly is data parallelism. It is also an example of what we can call as an</a:t>
            </a:r>
            <a:r>
              <a:rPr lang="en-GB">
                <a:uFill>
                  <a:noFill/>
                </a:uFill>
                <a:hlinkClick r:id="rId4"/>
              </a:rPr>
              <a:t> </a:t>
            </a:r>
            <a:r>
              <a:rPr lang="en-GB" u="sng">
                <a:solidFill>
                  <a:schemeClr val="hlink"/>
                </a:solidFill>
                <a:hlinkClick r:id="rId5"/>
              </a:rPr>
              <a:t>embarrassingly parallel</a:t>
            </a:r>
            <a:r>
              <a:rPr lang="en-GB"/>
              <a:t> task. Embarrassingly parallel tasks can be theoretically scaled infinitely by horizontally partitioning the data and adding more computing machines. </a:t>
            </a:r>
            <a:br>
              <a:rPr lang="en-GB"/>
            </a:br>
            <a:br>
              <a:rPr lang="en-GB"/>
            </a:br>
            <a:r>
              <a:rPr lang="en-GB"/>
              <a:t>A MapReduce based framework implicitly exploits data-parallelism by partitioning the data and assigning concurrent processing tasks to the cluster nodes that can run independently. The term "independently" is important here, because if there’s a dependency between the tasks, i.e., tasks need to wait for other tasks to finish, the efficiency gets reduced. An example of such a case can be found most similar documents from a corpus, where we will have to evaluate every pair of documents together at least once to compute the similarity.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ce404d14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ce404d14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48ec5a3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48ec5a3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48ec5a39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48ec5a39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Programmer: 2 major operations complemented by framework that takes care of everything else.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48ec5a39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48ec5a39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48ec5a39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48ec5a39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48ec5a39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48ec5a39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48ec5a3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48ec5a3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Knowledge for the session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48ec5a392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48ec5a392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lt2"/>
                </a:solidFill>
              </a:rPr>
              <a:t>Spades</a:t>
            </a:r>
            <a:endParaRPr sz="1400">
              <a:solidFill>
                <a:schemeClr val="lt2"/>
              </a:solidFill>
            </a:endParaRPr>
          </a:p>
          <a:p>
            <a:pPr indent="0" lvl="0" marL="0" rtl="0" algn="l">
              <a:spcBef>
                <a:spcPts val="0"/>
              </a:spcBef>
              <a:spcAft>
                <a:spcPts val="0"/>
              </a:spcAft>
              <a:buNone/>
            </a:pPr>
            <a:r>
              <a:rPr lang="en-GB" sz="1400">
                <a:solidFill>
                  <a:schemeClr val="lt2"/>
                </a:solidFill>
              </a:rPr>
              <a:t>7</a:t>
            </a:r>
            <a:endParaRPr sz="1400">
              <a:solidFill>
                <a:schemeClr val="lt2"/>
              </a:solidFill>
            </a:endParaRPr>
          </a:p>
          <a:p>
            <a:pPr indent="0" lvl="0" marL="0" rtl="0" algn="l">
              <a:spcBef>
                <a:spcPts val="0"/>
              </a:spcBef>
              <a:spcAft>
                <a:spcPts val="0"/>
              </a:spcAft>
              <a:buNone/>
            </a:pPr>
            <a:r>
              <a:rPr lang="en-GB" sz="1400">
                <a:solidFill>
                  <a:schemeClr val="lt2"/>
                </a:solidFill>
              </a:rPr>
              <a:t>Diamonds</a:t>
            </a:r>
            <a:endParaRPr sz="1400">
              <a:solidFill>
                <a:schemeClr val="lt2"/>
              </a:solidFill>
            </a:endParaRPr>
          </a:p>
          <a:p>
            <a:pPr indent="0" lvl="0" marL="0" rtl="0" algn="l">
              <a:spcBef>
                <a:spcPts val="0"/>
              </a:spcBef>
              <a:spcAft>
                <a:spcPts val="0"/>
              </a:spcAft>
              <a:buNone/>
            </a:pPr>
            <a:r>
              <a:rPr lang="en-GB" sz="1400">
                <a:solidFill>
                  <a:schemeClr val="lt2"/>
                </a:solidFill>
              </a:rPr>
              <a:t>5</a:t>
            </a:r>
            <a:endParaRPr sz="1400">
              <a:solidFill>
                <a:schemeClr val="lt2"/>
              </a:solidFill>
            </a:endParaRPr>
          </a:p>
          <a:p>
            <a:pPr indent="0" lvl="0" marL="0" rtl="0" algn="l">
              <a:spcBef>
                <a:spcPts val="0"/>
              </a:spcBef>
              <a:spcAft>
                <a:spcPts val="0"/>
              </a:spcAft>
              <a:buNone/>
            </a:pPr>
            <a:r>
              <a:rPr lang="en-GB" sz="1400">
                <a:solidFill>
                  <a:schemeClr val="lt2"/>
                </a:solidFill>
              </a:rPr>
              <a:t>Clubs</a:t>
            </a:r>
            <a:endParaRPr sz="1400">
              <a:solidFill>
                <a:schemeClr val="lt2"/>
              </a:solidFill>
            </a:endParaRPr>
          </a:p>
          <a:p>
            <a:pPr indent="0" lvl="0" marL="0" rtl="0" algn="l">
              <a:spcBef>
                <a:spcPts val="0"/>
              </a:spcBef>
              <a:spcAft>
                <a:spcPts val="0"/>
              </a:spcAft>
              <a:buNone/>
            </a:pPr>
            <a:r>
              <a:rPr lang="en-GB" sz="1400">
                <a:solidFill>
                  <a:schemeClr val="lt2"/>
                </a:solidFill>
              </a:rPr>
              <a:t>8</a:t>
            </a:r>
            <a:endParaRPr sz="1400">
              <a:solidFill>
                <a:schemeClr val="lt2"/>
              </a:solidFill>
            </a:endParaRPr>
          </a:p>
          <a:p>
            <a:pPr indent="0" lvl="0" marL="0" rtl="0" algn="l">
              <a:spcBef>
                <a:spcPts val="0"/>
              </a:spcBef>
              <a:spcAft>
                <a:spcPts val="0"/>
              </a:spcAft>
              <a:buNone/>
            </a:pPr>
            <a:r>
              <a:rPr lang="en-GB" sz="1400">
                <a:solidFill>
                  <a:schemeClr val="lt2"/>
                </a:solidFill>
              </a:rPr>
              <a:t>Hearts</a:t>
            </a:r>
            <a:endParaRPr sz="1400">
              <a:solidFill>
                <a:schemeClr val="lt2"/>
              </a:solidFill>
            </a:endParaRPr>
          </a:p>
          <a:p>
            <a:pPr indent="0" lvl="0" marL="0" rtl="0" algn="l">
              <a:spcBef>
                <a:spcPts val="0"/>
              </a:spcBef>
              <a:spcAft>
                <a:spcPts val="0"/>
              </a:spcAft>
              <a:buNone/>
            </a:pPr>
            <a:r>
              <a:rPr lang="en-GB" sz="1400">
                <a:solidFill>
                  <a:schemeClr val="lt2"/>
                </a:solidFill>
              </a:rPr>
              <a:t>10</a:t>
            </a:r>
            <a:endParaRPr sz="1400">
              <a:solidFill>
                <a:schemeClr val="lt2"/>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48ec5a392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48ec5a39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lt2"/>
                </a:solidFill>
              </a:rPr>
              <a:t>Spades</a:t>
            </a:r>
            <a:endParaRPr sz="1400">
              <a:solidFill>
                <a:schemeClr val="lt2"/>
              </a:solidFill>
            </a:endParaRPr>
          </a:p>
          <a:p>
            <a:pPr indent="0" lvl="0" marL="0" rtl="0" algn="l">
              <a:spcBef>
                <a:spcPts val="0"/>
              </a:spcBef>
              <a:spcAft>
                <a:spcPts val="0"/>
              </a:spcAft>
              <a:buNone/>
            </a:pPr>
            <a:r>
              <a:rPr lang="en-GB" sz="1400">
                <a:solidFill>
                  <a:schemeClr val="lt2"/>
                </a:solidFill>
              </a:rPr>
              <a:t>7</a:t>
            </a:r>
            <a:endParaRPr sz="1400">
              <a:solidFill>
                <a:schemeClr val="lt2"/>
              </a:solidFill>
            </a:endParaRPr>
          </a:p>
          <a:p>
            <a:pPr indent="0" lvl="0" marL="0" rtl="0" algn="l">
              <a:spcBef>
                <a:spcPts val="0"/>
              </a:spcBef>
              <a:spcAft>
                <a:spcPts val="0"/>
              </a:spcAft>
              <a:buNone/>
            </a:pPr>
            <a:r>
              <a:rPr lang="en-GB" sz="1400">
                <a:solidFill>
                  <a:schemeClr val="lt2"/>
                </a:solidFill>
              </a:rPr>
              <a:t>Diamonds</a:t>
            </a:r>
            <a:endParaRPr sz="1400">
              <a:solidFill>
                <a:schemeClr val="lt2"/>
              </a:solidFill>
            </a:endParaRPr>
          </a:p>
          <a:p>
            <a:pPr indent="0" lvl="0" marL="0" rtl="0" algn="l">
              <a:spcBef>
                <a:spcPts val="0"/>
              </a:spcBef>
              <a:spcAft>
                <a:spcPts val="0"/>
              </a:spcAft>
              <a:buNone/>
            </a:pPr>
            <a:r>
              <a:rPr lang="en-GB" sz="1400">
                <a:solidFill>
                  <a:schemeClr val="lt2"/>
                </a:solidFill>
              </a:rPr>
              <a:t>5</a:t>
            </a:r>
            <a:endParaRPr sz="1400">
              <a:solidFill>
                <a:schemeClr val="lt2"/>
              </a:solidFill>
            </a:endParaRPr>
          </a:p>
          <a:p>
            <a:pPr indent="0" lvl="0" marL="0" rtl="0" algn="l">
              <a:spcBef>
                <a:spcPts val="0"/>
              </a:spcBef>
              <a:spcAft>
                <a:spcPts val="0"/>
              </a:spcAft>
              <a:buNone/>
            </a:pPr>
            <a:r>
              <a:rPr lang="en-GB" sz="1400">
                <a:solidFill>
                  <a:schemeClr val="lt2"/>
                </a:solidFill>
              </a:rPr>
              <a:t>Clubs</a:t>
            </a:r>
            <a:endParaRPr sz="1400">
              <a:solidFill>
                <a:schemeClr val="lt2"/>
              </a:solidFill>
            </a:endParaRPr>
          </a:p>
          <a:p>
            <a:pPr indent="0" lvl="0" marL="0" rtl="0" algn="l">
              <a:spcBef>
                <a:spcPts val="0"/>
              </a:spcBef>
              <a:spcAft>
                <a:spcPts val="0"/>
              </a:spcAft>
              <a:buNone/>
            </a:pPr>
            <a:r>
              <a:rPr lang="en-GB" sz="1400">
                <a:solidFill>
                  <a:schemeClr val="lt2"/>
                </a:solidFill>
              </a:rPr>
              <a:t>8</a:t>
            </a:r>
            <a:endParaRPr sz="1400">
              <a:solidFill>
                <a:schemeClr val="lt2"/>
              </a:solidFill>
            </a:endParaRPr>
          </a:p>
          <a:p>
            <a:pPr indent="0" lvl="0" marL="0" rtl="0" algn="l">
              <a:spcBef>
                <a:spcPts val="0"/>
              </a:spcBef>
              <a:spcAft>
                <a:spcPts val="0"/>
              </a:spcAft>
              <a:buNone/>
            </a:pPr>
            <a:r>
              <a:rPr lang="en-GB" sz="1400">
                <a:solidFill>
                  <a:schemeClr val="lt2"/>
                </a:solidFill>
              </a:rPr>
              <a:t>Hearts</a:t>
            </a:r>
            <a:endParaRPr sz="1400">
              <a:solidFill>
                <a:schemeClr val="lt2"/>
              </a:solidFill>
            </a:endParaRPr>
          </a:p>
          <a:p>
            <a:pPr indent="0" lvl="0" marL="0" rtl="0" algn="l">
              <a:spcBef>
                <a:spcPts val="0"/>
              </a:spcBef>
              <a:spcAft>
                <a:spcPts val="0"/>
              </a:spcAft>
              <a:buNone/>
            </a:pPr>
            <a:r>
              <a:rPr lang="en-GB" sz="1400">
                <a:solidFill>
                  <a:schemeClr val="lt2"/>
                </a:solidFill>
              </a:rPr>
              <a:t>10</a:t>
            </a:r>
            <a:endParaRPr sz="1400">
              <a:solidFill>
                <a:schemeClr val="lt2"/>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48ec5a39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48ec5a392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lt2"/>
                </a:solidFill>
              </a:rPr>
              <a:t>Spades</a:t>
            </a:r>
            <a:endParaRPr sz="1400">
              <a:solidFill>
                <a:schemeClr val="lt2"/>
              </a:solidFill>
            </a:endParaRPr>
          </a:p>
          <a:p>
            <a:pPr indent="0" lvl="0" marL="0" rtl="0" algn="l">
              <a:spcBef>
                <a:spcPts val="0"/>
              </a:spcBef>
              <a:spcAft>
                <a:spcPts val="0"/>
              </a:spcAft>
              <a:buNone/>
            </a:pPr>
            <a:r>
              <a:rPr lang="en-GB" sz="1400">
                <a:solidFill>
                  <a:schemeClr val="lt2"/>
                </a:solidFill>
              </a:rPr>
              <a:t>7</a:t>
            </a:r>
            <a:endParaRPr sz="1400">
              <a:solidFill>
                <a:schemeClr val="lt2"/>
              </a:solidFill>
            </a:endParaRPr>
          </a:p>
          <a:p>
            <a:pPr indent="0" lvl="0" marL="0" rtl="0" algn="l">
              <a:spcBef>
                <a:spcPts val="0"/>
              </a:spcBef>
              <a:spcAft>
                <a:spcPts val="0"/>
              </a:spcAft>
              <a:buNone/>
            </a:pPr>
            <a:r>
              <a:rPr lang="en-GB" sz="1400">
                <a:solidFill>
                  <a:schemeClr val="lt2"/>
                </a:solidFill>
              </a:rPr>
              <a:t>Diamonds</a:t>
            </a:r>
            <a:endParaRPr sz="1400">
              <a:solidFill>
                <a:schemeClr val="lt2"/>
              </a:solidFill>
            </a:endParaRPr>
          </a:p>
          <a:p>
            <a:pPr indent="0" lvl="0" marL="0" rtl="0" algn="l">
              <a:spcBef>
                <a:spcPts val="0"/>
              </a:spcBef>
              <a:spcAft>
                <a:spcPts val="0"/>
              </a:spcAft>
              <a:buNone/>
            </a:pPr>
            <a:r>
              <a:rPr lang="en-GB" sz="1400">
                <a:solidFill>
                  <a:schemeClr val="lt2"/>
                </a:solidFill>
              </a:rPr>
              <a:t>5</a:t>
            </a:r>
            <a:endParaRPr sz="1400">
              <a:solidFill>
                <a:schemeClr val="lt2"/>
              </a:solidFill>
            </a:endParaRPr>
          </a:p>
          <a:p>
            <a:pPr indent="0" lvl="0" marL="0" rtl="0" algn="l">
              <a:spcBef>
                <a:spcPts val="0"/>
              </a:spcBef>
              <a:spcAft>
                <a:spcPts val="0"/>
              </a:spcAft>
              <a:buNone/>
            </a:pPr>
            <a:r>
              <a:rPr lang="en-GB" sz="1400">
                <a:solidFill>
                  <a:schemeClr val="lt2"/>
                </a:solidFill>
              </a:rPr>
              <a:t>Clubs</a:t>
            </a:r>
            <a:endParaRPr sz="1400">
              <a:solidFill>
                <a:schemeClr val="lt2"/>
              </a:solidFill>
            </a:endParaRPr>
          </a:p>
          <a:p>
            <a:pPr indent="0" lvl="0" marL="0" rtl="0" algn="l">
              <a:spcBef>
                <a:spcPts val="0"/>
              </a:spcBef>
              <a:spcAft>
                <a:spcPts val="0"/>
              </a:spcAft>
              <a:buNone/>
            </a:pPr>
            <a:r>
              <a:rPr lang="en-GB" sz="1400">
                <a:solidFill>
                  <a:schemeClr val="lt2"/>
                </a:solidFill>
              </a:rPr>
              <a:t>8</a:t>
            </a:r>
            <a:endParaRPr sz="1400">
              <a:solidFill>
                <a:schemeClr val="lt2"/>
              </a:solidFill>
            </a:endParaRPr>
          </a:p>
          <a:p>
            <a:pPr indent="0" lvl="0" marL="0" rtl="0" algn="l">
              <a:spcBef>
                <a:spcPts val="0"/>
              </a:spcBef>
              <a:spcAft>
                <a:spcPts val="0"/>
              </a:spcAft>
              <a:buNone/>
            </a:pPr>
            <a:r>
              <a:rPr lang="en-GB" sz="1400">
                <a:solidFill>
                  <a:schemeClr val="lt2"/>
                </a:solidFill>
              </a:rPr>
              <a:t>Hearts</a:t>
            </a:r>
            <a:endParaRPr sz="1400">
              <a:solidFill>
                <a:schemeClr val="lt2"/>
              </a:solidFill>
            </a:endParaRPr>
          </a:p>
          <a:p>
            <a:pPr indent="0" lvl="0" marL="0" rtl="0" algn="l">
              <a:spcBef>
                <a:spcPts val="0"/>
              </a:spcBef>
              <a:spcAft>
                <a:spcPts val="0"/>
              </a:spcAft>
              <a:buNone/>
            </a:pPr>
            <a:r>
              <a:rPr lang="en-GB" sz="1400">
                <a:solidFill>
                  <a:schemeClr val="lt2"/>
                </a:solidFill>
              </a:rPr>
              <a:t>10</a:t>
            </a:r>
            <a:endParaRPr sz="1400">
              <a:solidFill>
                <a:schemeClr val="lt2"/>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48ec5a39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48ec5a39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“getting carried away” zone.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48ec5a39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48ec5a39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48ec5a39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48ec5a39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48ec5a39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48ec5a39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Google -&gt; Hadoop -&gt; Others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48ec5a39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48ec5a39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ce404d1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ce404d14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History done, high level spark introduction.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ce404d14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ce404d1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Master slave via cluster manager. Workers. SparkContext.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ce404d1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ce404d1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8ec5a39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48ec5a39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48ec5a39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48ec5a39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48ec5a39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48ec5a39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48ec5a39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48ec5a39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ce404d14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ce404d14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ce404d14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ce404d14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getting carried away zone. </a:t>
            </a:r>
            <a:endParaRPr/>
          </a:p>
          <a:p>
            <a:pPr indent="0" lvl="0" marL="0" rtl="0" algn="l">
              <a:spcBef>
                <a:spcPts val="0"/>
              </a:spcBef>
              <a:spcAft>
                <a:spcPts val="0"/>
              </a:spcAft>
              <a:buNone/>
            </a:pPr>
            <a:r>
              <a:rPr lang="en-GB"/>
              <a:t>Core is structure.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ce404d14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ce404d14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48ec5a392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48ec5a392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648ec5a39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48ec5a39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Multiple records, multiple places. Read is abstracted. Move to the code next.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ce404d14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ce404d14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Building vocab.</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4a784ec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4a784ec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ce404d1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ce404d1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48ec5a392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48ec5a392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ce404d14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ce404d14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48ec5a39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48ec5a392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48ec5a392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48ec5a392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ce404d14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ce404d14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4999bac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4999bac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latin typeface="Average"/>
                <a:ea typeface="Average"/>
                <a:cs typeface="Average"/>
                <a:sym typeface="Average"/>
              </a:rPr>
              <a:t>Failure case of Lineage.</a:t>
            </a:r>
            <a:endParaRPr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4999bace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4999bace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Other set of critical vocabulary.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4999bace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4999bace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ce404d14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ce404d14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8ec5a3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8ec5a3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4999bac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4999bac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VISUAL FIRST.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Wide dependency: Person A waiting for other people to report numeric sum of Spades by other 3 persons. </a:t>
            </a:r>
            <a:br>
              <a:rPr lang="en-GB"/>
            </a:br>
            <a:endParaRPr/>
          </a:p>
          <a:p>
            <a:pPr indent="0" lvl="0" marL="0" rtl="0" algn="l">
              <a:spcBef>
                <a:spcPts val="0"/>
              </a:spcBef>
              <a:spcAft>
                <a:spcPts val="0"/>
              </a:spcAft>
              <a:buNone/>
            </a:pPr>
            <a:r>
              <a:rPr lang="en-GB"/>
              <a:t>Moving data around is expensive!!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64999bace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64999bace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48ec5a39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48ec5a39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4999bac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4999bac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ce404d14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ce404d14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ce404d14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ce404d14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ce404d14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ce404d14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ce404d1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ce404d1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ce404d14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ce404d14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ce404d14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ce404d14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48ec5a39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48ec5a39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Devices granularity: Cores, Machine, group of nodes.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648ec5a39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648ec5a39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48ec5a39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48ec5a39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48ec5a39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48ec5a39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Things to do usually at production level.</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648ec5a39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648ec5a39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ce404d14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ce404d14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64999bace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4999bace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4999bace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4999bace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4999bac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4999bac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648ec5a39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648ec5a39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48ec5a39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48ec5a39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48ec5a39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48ec5a39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64a6f48a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64a6f48a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any time, the output of a continuous application is equivalent to executing a batch job on a prefix of the data.</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4a6f48ac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4a6f48ac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AutoNum type="arabicPeriod"/>
            </a:pPr>
            <a:r>
              <a:rPr b="1" lang="en-GB"/>
              <a:t>Consistency</a:t>
            </a:r>
            <a:r>
              <a:rPr lang="en-GB"/>
              <a:t>: This distributed design can cause records to be processed in one part of the system before they’re processed in another, leading to nonsensical results. For example, suppose our app sends an “open” event when users open it, and a “close” event when closed. If the reducer node responsible for “open” is slower than the one for “close”, we might see a </a:t>
            </a:r>
            <a:r>
              <a:rPr i="1" lang="en-GB"/>
              <a:t>higher total count of “closes” than “opens” in MySQL</a:t>
            </a:r>
            <a:r>
              <a:rPr lang="en-GB"/>
              <a:t>, which would not make sense. The image above actually shows one such example.</a:t>
            </a:r>
            <a:endParaRPr/>
          </a:p>
          <a:p>
            <a:pPr indent="-298450" lvl="0" marL="457200" rtl="0" algn="l">
              <a:lnSpc>
                <a:spcPct val="115000"/>
              </a:lnSpc>
              <a:spcBef>
                <a:spcPts val="0"/>
              </a:spcBef>
              <a:spcAft>
                <a:spcPts val="0"/>
              </a:spcAft>
              <a:buSzPts val="1100"/>
              <a:buAutoNum type="arabicPeriod"/>
            </a:pPr>
            <a:r>
              <a:rPr b="1" lang="en-GB"/>
              <a:t>Fault tolerance</a:t>
            </a:r>
            <a:r>
              <a:rPr lang="en-GB"/>
              <a:t>: What happens if one of the mappers or reducers fails? A reducer should not count an action in MySQL twice, but should somehow know how to request old data from the mappers when it comes up. Streaming engines go through a great deal of trouble to provide strong semantics here, at least </a:t>
            </a:r>
            <a:r>
              <a:rPr i="1" lang="en-GB"/>
              <a:t>within</a:t>
            </a:r>
            <a:r>
              <a:rPr lang="en-GB"/>
              <a:t> the engine. In many engines, however, keeping the result consistent in external storage is left to the user.</a:t>
            </a:r>
            <a:endParaRPr/>
          </a:p>
          <a:p>
            <a:pPr indent="-298450" lvl="0" marL="457200" rtl="0" algn="l">
              <a:lnSpc>
                <a:spcPct val="115000"/>
              </a:lnSpc>
              <a:spcBef>
                <a:spcPts val="0"/>
              </a:spcBef>
              <a:spcAft>
                <a:spcPts val="0"/>
              </a:spcAft>
              <a:buSzPts val="1100"/>
              <a:buAutoNum type="arabicPeriod"/>
            </a:pPr>
            <a:r>
              <a:rPr b="1" lang="en-GB"/>
              <a:t>Out-of-order data</a:t>
            </a:r>
            <a:r>
              <a:rPr lang="en-GB"/>
              <a:t>: In the real world, data from different sources can come out of order: for example, a phone might upload its data hours late if it’s out of coverage. Just writing the reducer operators to assume data arrives in order of time fields will not work—they need to be prepared to receive out-of-order data, and to update the results in MySQL accordingly.</a:t>
            </a:r>
            <a:endParaRPr/>
          </a:p>
          <a:p>
            <a:pPr indent="0" lvl="0" marL="0" rtl="0" algn="l">
              <a:spcBef>
                <a:spcPts val="120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64999bace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64999bace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64999bace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64999bace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4a6f48ac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64a6f48ac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ce404d14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ce404d14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4999bace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4999bace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64999bace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64999bace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648ec5a39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648ec5a39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Tensorflow on Spark (Yahoo)</a:t>
            </a:r>
            <a:endParaRPr/>
          </a:p>
          <a:p>
            <a:pPr indent="0" lvl="0" marL="0" rtl="0" algn="l">
              <a:spcBef>
                <a:spcPts val="0"/>
              </a:spcBef>
              <a:spcAft>
                <a:spcPts val="0"/>
              </a:spcAft>
              <a:buNone/>
            </a:pPr>
            <a:r>
              <a:rPr lang="en-GB"/>
              <a:t>Streaming v/s batching as a special case.</a:t>
            </a:r>
            <a:endParaRPr/>
          </a:p>
          <a:p>
            <a:pPr indent="0" lvl="0" marL="0" rtl="0" algn="l">
              <a:spcBef>
                <a:spcPts val="0"/>
              </a:spcBef>
              <a:spcAft>
                <a:spcPts val="0"/>
              </a:spcAft>
              <a:buNone/>
            </a:pPr>
            <a:r>
              <a:rPr lang="en-GB"/>
              <a:t>Linear algebraic optimizations. </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64e418998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64e418998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48ec5a39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48ec5a39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64999bace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64999bace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ce404d144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ce404d144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48ec5a39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48ec5a39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Bottoms up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3" name="Shape 63"/>
        <p:cNvGrpSpPr/>
        <p:nvPr/>
      </p:nvGrpSpPr>
      <p:grpSpPr>
        <a:xfrm>
          <a:off x="0" y="0"/>
          <a:ext cx="0" cy="0"/>
          <a:chOff x="0" y="0"/>
          <a:chExt cx="0" cy="0"/>
        </a:xfrm>
      </p:grpSpPr>
      <p:sp>
        <p:nvSpPr>
          <p:cNvPr id="64" name="Google Shape;64;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6" name="Shape 66"/>
        <p:cNvGrpSpPr/>
        <p:nvPr/>
      </p:nvGrpSpPr>
      <p:grpSpPr>
        <a:xfrm>
          <a:off x="0" y="0"/>
          <a:ext cx="0" cy="0"/>
          <a:chOff x="0" y="0"/>
          <a:chExt cx="0" cy="0"/>
        </a:xfrm>
      </p:grpSpPr>
      <p:sp>
        <p:nvSpPr>
          <p:cNvPr id="67" name="Google Shape;6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0" name="Shape 70"/>
        <p:cNvGrpSpPr/>
        <p:nvPr/>
      </p:nvGrpSpPr>
      <p:grpSpPr>
        <a:xfrm>
          <a:off x="0" y="0"/>
          <a:ext cx="0" cy="0"/>
          <a:chOff x="0" y="0"/>
          <a:chExt cx="0" cy="0"/>
        </a:xfrm>
      </p:grpSpPr>
      <p:sp>
        <p:nvSpPr>
          <p:cNvPr id="71" name="Google Shape;7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sp>
        <p:nvSpPr>
          <p:cNvPr id="79" name="Google Shape;79;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1" name="Google Shape;8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2" name="Shape 82"/>
        <p:cNvGrpSpPr/>
        <p:nvPr/>
      </p:nvGrpSpPr>
      <p:grpSpPr>
        <a:xfrm>
          <a:off x="0" y="0"/>
          <a:ext cx="0" cy="0"/>
          <a:chOff x="0" y="0"/>
          <a:chExt cx="0" cy="0"/>
        </a:xfrm>
      </p:grpSpPr>
      <p:sp>
        <p:nvSpPr>
          <p:cNvPr id="83" name="Google Shape;83;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4" name="Google Shape;8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87" name="Google Shape;87;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Font typeface="Open Sans"/>
              <a:buNone/>
              <a:defRPr sz="4200">
                <a:latin typeface="Open Sans"/>
                <a:ea typeface="Open Sans"/>
                <a:cs typeface="Open Sans"/>
                <a:sym typeface="Open Sans"/>
              </a:defRPr>
            </a:lvl1pPr>
            <a:lvl2pPr lvl="1" rtl="0" algn="ctr">
              <a:spcBef>
                <a:spcPts val="0"/>
              </a:spcBef>
              <a:spcAft>
                <a:spcPts val="0"/>
              </a:spcAft>
              <a:buSzPts val="4200"/>
              <a:buFont typeface="Open Sans"/>
              <a:buNone/>
              <a:defRPr sz="4200">
                <a:latin typeface="Open Sans"/>
                <a:ea typeface="Open Sans"/>
                <a:cs typeface="Open Sans"/>
                <a:sym typeface="Open Sans"/>
              </a:defRPr>
            </a:lvl2pPr>
            <a:lvl3pPr lvl="2" rtl="0" algn="ctr">
              <a:spcBef>
                <a:spcPts val="0"/>
              </a:spcBef>
              <a:spcAft>
                <a:spcPts val="0"/>
              </a:spcAft>
              <a:buSzPts val="4200"/>
              <a:buFont typeface="Open Sans"/>
              <a:buNone/>
              <a:defRPr sz="4200">
                <a:latin typeface="Open Sans"/>
                <a:ea typeface="Open Sans"/>
                <a:cs typeface="Open Sans"/>
                <a:sym typeface="Open Sans"/>
              </a:defRPr>
            </a:lvl3pPr>
            <a:lvl4pPr lvl="3" rtl="0" algn="ctr">
              <a:spcBef>
                <a:spcPts val="0"/>
              </a:spcBef>
              <a:spcAft>
                <a:spcPts val="0"/>
              </a:spcAft>
              <a:buSzPts val="4200"/>
              <a:buFont typeface="Open Sans"/>
              <a:buNone/>
              <a:defRPr sz="4200">
                <a:latin typeface="Open Sans"/>
                <a:ea typeface="Open Sans"/>
                <a:cs typeface="Open Sans"/>
                <a:sym typeface="Open Sans"/>
              </a:defRPr>
            </a:lvl4pPr>
            <a:lvl5pPr lvl="4" rtl="0" algn="ctr">
              <a:spcBef>
                <a:spcPts val="0"/>
              </a:spcBef>
              <a:spcAft>
                <a:spcPts val="0"/>
              </a:spcAft>
              <a:buSzPts val="4200"/>
              <a:buFont typeface="Open Sans"/>
              <a:buNone/>
              <a:defRPr sz="4200">
                <a:latin typeface="Open Sans"/>
                <a:ea typeface="Open Sans"/>
                <a:cs typeface="Open Sans"/>
                <a:sym typeface="Open Sans"/>
              </a:defRPr>
            </a:lvl5pPr>
            <a:lvl6pPr lvl="5" rtl="0" algn="ctr">
              <a:spcBef>
                <a:spcPts val="0"/>
              </a:spcBef>
              <a:spcAft>
                <a:spcPts val="0"/>
              </a:spcAft>
              <a:buSzPts val="4200"/>
              <a:buFont typeface="Open Sans"/>
              <a:buNone/>
              <a:defRPr sz="4200">
                <a:latin typeface="Open Sans"/>
                <a:ea typeface="Open Sans"/>
                <a:cs typeface="Open Sans"/>
                <a:sym typeface="Open Sans"/>
              </a:defRPr>
            </a:lvl6pPr>
            <a:lvl7pPr lvl="6" rtl="0" algn="ctr">
              <a:spcBef>
                <a:spcPts val="0"/>
              </a:spcBef>
              <a:spcAft>
                <a:spcPts val="0"/>
              </a:spcAft>
              <a:buSzPts val="4200"/>
              <a:buFont typeface="Open Sans"/>
              <a:buNone/>
              <a:defRPr sz="4200">
                <a:latin typeface="Open Sans"/>
                <a:ea typeface="Open Sans"/>
                <a:cs typeface="Open Sans"/>
                <a:sym typeface="Open Sans"/>
              </a:defRPr>
            </a:lvl7pPr>
            <a:lvl8pPr lvl="7" rtl="0" algn="ctr">
              <a:spcBef>
                <a:spcPts val="0"/>
              </a:spcBef>
              <a:spcAft>
                <a:spcPts val="0"/>
              </a:spcAft>
              <a:buSzPts val="4200"/>
              <a:buFont typeface="Open Sans"/>
              <a:buNone/>
              <a:defRPr sz="4200">
                <a:latin typeface="Open Sans"/>
                <a:ea typeface="Open Sans"/>
                <a:cs typeface="Open Sans"/>
                <a:sym typeface="Open Sans"/>
              </a:defRPr>
            </a:lvl8pPr>
            <a:lvl9pPr lvl="8" rtl="0" algn="ctr">
              <a:spcBef>
                <a:spcPts val="0"/>
              </a:spcBef>
              <a:spcAft>
                <a:spcPts val="0"/>
              </a:spcAft>
              <a:buSzPts val="4200"/>
              <a:buFont typeface="Open Sans"/>
              <a:buNone/>
              <a:defRPr sz="4200">
                <a:latin typeface="Open Sans"/>
                <a:ea typeface="Open Sans"/>
                <a:cs typeface="Open Sans"/>
                <a:sym typeface="Open Sans"/>
              </a:defRPr>
            </a:lvl9pPr>
          </a:lstStyle>
          <a:p/>
        </p:txBody>
      </p:sp>
      <p:sp>
        <p:nvSpPr>
          <p:cNvPr id="88" name="Google Shape;88;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Open Sans"/>
              <a:buNone/>
              <a:defRPr sz="2100">
                <a:latin typeface="Open Sans"/>
                <a:ea typeface="Open Sans"/>
                <a:cs typeface="Open Sans"/>
                <a:sym typeface="Open Sans"/>
              </a:defRPr>
            </a:lvl1pPr>
            <a:lvl2pPr lvl="1" rtl="0" algn="ctr">
              <a:lnSpc>
                <a:spcPct val="100000"/>
              </a:lnSpc>
              <a:spcBef>
                <a:spcPts val="0"/>
              </a:spcBef>
              <a:spcAft>
                <a:spcPts val="0"/>
              </a:spcAft>
              <a:buSzPts val="2100"/>
              <a:buFont typeface="Open Sans"/>
              <a:buNone/>
              <a:defRPr sz="2100">
                <a:latin typeface="Open Sans"/>
                <a:ea typeface="Open Sans"/>
                <a:cs typeface="Open Sans"/>
                <a:sym typeface="Open Sans"/>
              </a:defRPr>
            </a:lvl2pPr>
            <a:lvl3pPr lvl="2" rtl="0" algn="ctr">
              <a:lnSpc>
                <a:spcPct val="100000"/>
              </a:lnSpc>
              <a:spcBef>
                <a:spcPts val="0"/>
              </a:spcBef>
              <a:spcAft>
                <a:spcPts val="0"/>
              </a:spcAft>
              <a:buSzPts val="2100"/>
              <a:buFont typeface="Open Sans"/>
              <a:buNone/>
              <a:defRPr sz="2100">
                <a:latin typeface="Open Sans"/>
                <a:ea typeface="Open Sans"/>
                <a:cs typeface="Open Sans"/>
                <a:sym typeface="Open Sans"/>
              </a:defRPr>
            </a:lvl3pPr>
            <a:lvl4pPr lvl="3" rtl="0" algn="ctr">
              <a:lnSpc>
                <a:spcPct val="100000"/>
              </a:lnSpc>
              <a:spcBef>
                <a:spcPts val="0"/>
              </a:spcBef>
              <a:spcAft>
                <a:spcPts val="0"/>
              </a:spcAft>
              <a:buSzPts val="2100"/>
              <a:buFont typeface="Open Sans"/>
              <a:buNone/>
              <a:defRPr sz="2100">
                <a:latin typeface="Open Sans"/>
                <a:ea typeface="Open Sans"/>
                <a:cs typeface="Open Sans"/>
                <a:sym typeface="Open Sans"/>
              </a:defRPr>
            </a:lvl4pPr>
            <a:lvl5pPr lvl="4" rtl="0" algn="ctr">
              <a:lnSpc>
                <a:spcPct val="100000"/>
              </a:lnSpc>
              <a:spcBef>
                <a:spcPts val="0"/>
              </a:spcBef>
              <a:spcAft>
                <a:spcPts val="0"/>
              </a:spcAft>
              <a:buSzPts val="2100"/>
              <a:buFont typeface="Open Sans"/>
              <a:buNone/>
              <a:defRPr sz="2100">
                <a:latin typeface="Open Sans"/>
                <a:ea typeface="Open Sans"/>
                <a:cs typeface="Open Sans"/>
                <a:sym typeface="Open Sans"/>
              </a:defRPr>
            </a:lvl5pPr>
            <a:lvl6pPr lvl="5" rtl="0" algn="ctr">
              <a:lnSpc>
                <a:spcPct val="100000"/>
              </a:lnSpc>
              <a:spcBef>
                <a:spcPts val="0"/>
              </a:spcBef>
              <a:spcAft>
                <a:spcPts val="0"/>
              </a:spcAft>
              <a:buSzPts val="2100"/>
              <a:buFont typeface="Open Sans"/>
              <a:buNone/>
              <a:defRPr sz="2100">
                <a:latin typeface="Open Sans"/>
                <a:ea typeface="Open Sans"/>
                <a:cs typeface="Open Sans"/>
                <a:sym typeface="Open Sans"/>
              </a:defRPr>
            </a:lvl6pPr>
            <a:lvl7pPr lvl="6" rtl="0" algn="ctr">
              <a:lnSpc>
                <a:spcPct val="100000"/>
              </a:lnSpc>
              <a:spcBef>
                <a:spcPts val="0"/>
              </a:spcBef>
              <a:spcAft>
                <a:spcPts val="0"/>
              </a:spcAft>
              <a:buSzPts val="2100"/>
              <a:buFont typeface="Open Sans"/>
              <a:buNone/>
              <a:defRPr sz="2100">
                <a:latin typeface="Open Sans"/>
                <a:ea typeface="Open Sans"/>
                <a:cs typeface="Open Sans"/>
                <a:sym typeface="Open Sans"/>
              </a:defRPr>
            </a:lvl7pPr>
            <a:lvl8pPr lvl="7" rtl="0" algn="ctr">
              <a:lnSpc>
                <a:spcPct val="100000"/>
              </a:lnSpc>
              <a:spcBef>
                <a:spcPts val="0"/>
              </a:spcBef>
              <a:spcAft>
                <a:spcPts val="0"/>
              </a:spcAft>
              <a:buSzPts val="2100"/>
              <a:buFont typeface="Open Sans"/>
              <a:buNone/>
              <a:defRPr sz="2100">
                <a:latin typeface="Open Sans"/>
                <a:ea typeface="Open Sans"/>
                <a:cs typeface="Open Sans"/>
                <a:sym typeface="Open Sans"/>
              </a:defRPr>
            </a:lvl8pPr>
            <a:lvl9pPr lvl="8" rtl="0" algn="ctr">
              <a:lnSpc>
                <a:spcPct val="100000"/>
              </a:lnSpc>
              <a:spcBef>
                <a:spcPts val="0"/>
              </a:spcBef>
              <a:spcAft>
                <a:spcPts val="0"/>
              </a:spcAft>
              <a:buSzPts val="2100"/>
              <a:buFont typeface="Open Sans"/>
              <a:buNone/>
              <a:defRPr sz="2100">
                <a:latin typeface="Open Sans"/>
                <a:ea typeface="Open Sans"/>
                <a:cs typeface="Open Sans"/>
                <a:sym typeface="Open Sans"/>
              </a:defRPr>
            </a:lvl9pPr>
          </a:lstStyle>
          <a:p/>
        </p:txBody>
      </p:sp>
      <p:sp>
        <p:nvSpPr>
          <p:cNvPr id="89" name="Google Shape;89;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a:buChar char="●"/>
              <a:defRPr>
                <a:latin typeface="Open Sans"/>
                <a:ea typeface="Open Sans"/>
                <a:cs typeface="Open Sans"/>
                <a:sym typeface="Open Sans"/>
              </a:defRPr>
            </a:lvl1pPr>
            <a:lvl2pPr indent="-317500" lvl="1" marL="914400" rtl="0">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90" name="Google Shape;9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3" name="Google Shape;9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p:txBody>
      </p:sp>
      <p:sp>
        <p:nvSpPr>
          <p:cNvPr id="57" name="Google Shape;5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58" name="Google Shape;5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medium.com/ymedialabs-innovation/apache-spark-on-a-multi-node-cluster-b75967c8cb2b"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spark.apache.org/docs/latest/submitting-applications.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pages.databricks.com/definitive-guide-spark.html" TargetMode="External"/><Relationship Id="rId4" Type="http://schemas.openxmlformats.org/officeDocument/2006/relationships/hyperlink" Target="https://jaceklaskowski.gitbooks.io/mastering-apache-spark" TargetMode="External"/><Relationship Id="rId5" Type="http://schemas.openxmlformats.org/officeDocument/2006/relationships/hyperlink" Target="https://jaceklaskowski.gitbooks.io/mastering-apache-spark"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 Id="rId3" Type="http://schemas.openxmlformats.org/officeDocument/2006/relationships/hyperlink" Target="https://satwikkansal.xyz"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372633" y="6662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Distributed ML with Apache Spark</a:t>
            </a:r>
            <a:endParaRPr/>
          </a:p>
        </p:txBody>
      </p:sp>
      <p:sp>
        <p:nvSpPr>
          <p:cNvPr id="105" name="Google Shape;105;p25"/>
          <p:cNvSpPr txBox="1"/>
          <p:nvPr>
            <p:ph idx="1" type="subTitle"/>
          </p:nvPr>
        </p:nvSpPr>
        <p:spPr>
          <a:xfrm>
            <a:off x="5756625" y="4385725"/>
            <a:ext cx="3336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By @satwikkansal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4"/>
          <p:cNvSpPr txBox="1"/>
          <p:nvPr>
            <p:ph type="title"/>
          </p:nvPr>
        </p:nvSpPr>
        <p:spPr>
          <a:xfrm>
            <a:off x="490250" y="526350"/>
            <a:ext cx="8260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If I know numpy / tensorflow / pytorch already. </a:t>
            </a:r>
            <a:r>
              <a:rPr lang="en-GB"/>
              <a:t>Why use Spark for ML?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use Spark for ML?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0" name="Google Shape;160;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GB"/>
              <a:t>To process large volumes of data.</a:t>
            </a:r>
            <a:endParaRPr/>
          </a:p>
          <a:p>
            <a:pPr indent="-342900" lvl="0" marL="457200" rtl="0" algn="l">
              <a:lnSpc>
                <a:spcPct val="150000"/>
              </a:lnSpc>
              <a:spcBef>
                <a:spcPts val="0"/>
              </a:spcBef>
              <a:spcAft>
                <a:spcPts val="0"/>
              </a:spcAft>
              <a:buSzPts val="1800"/>
              <a:buChar char="●"/>
            </a:pPr>
            <a:r>
              <a:rPr lang="en-GB"/>
              <a:t>Parallelize</a:t>
            </a:r>
            <a:r>
              <a:rPr lang="en-GB"/>
              <a:t> parts of computation that are independent to each-other.</a:t>
            </a:r>
            <a:endParaRPr/>
          </a:p>
          <a:p>
            <a:pPr indent="-342900" lvl="0" marL="457200" rtl="0" algn="l">
              <a:lnSpc>
                <a:spcPct val="150000"/>
              </a:lnSpc>
              <a:spcBef>
                <a:spcPts val="0"/>
              </a:spcBef>
              <a:spcAft>
                <a:spcPts val="0"/>
              </a:spcAft>
              <a:buSzPts val="1800"/>
              <a:buChar char="●"/>
            </a:pPr>
            <a:r>
              <a:rPr lang="en-GB"/>
              <a:t>Scale-on-demand while keeping your old hardware still useful.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6"/>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Different approaches to parallelism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7"/>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37"/>
          <p:cNvPicPr preferRelativeResize="0"/>
          <p:nvPr/>
        </p:nvPicPr>
        <p:blipFill>
          <a:blip r:embed="rId3">
            <a:alphaModFix/>
          </a:blip>
          <a:stretch>
            <a:fillRect/>
          </a:stretch>
        </p:blipFill>
        <p:spPr>
          <a:xfrm>
            <a:off x="134650" y="200400"/>
            <a:ext cx="8874724" cy="449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Thinking in terms of “data-parallelism”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9"/>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Map-Reduce paradigm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MapReduce programming paradigm</a:t>
            </a:r>
            <a:endParaRPr/>
          </a:p>
        </p:txBody>
      </p:sp>
      <p:sp>
        <p:nvSpPr>
          <p:cNvPr id="187" name="Google Shape;18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Programming model based on “split-apply-combine” strategy.</a:t>
            </a:r>
            <a:endParaRPr/>
          </a:p>
          <a:p>
            <a:pPr indent="-342900" lvl="0" marL="457200" rtl="0" algn="l">
              <a:spcBef>
                <a:spcPts val="0"/>
              </a:spcBef>
              <a:spcAft>
                <a:spcPts val="0"/>
              </a:spcAft>
              <a:buSzPts val="1800"/>
              <a:buChar char="●"/>
            </a:pPr>
            <a:r>
              <a:rPr lang="en-GB"/>
              <a:t>Map operation maps the data to zero or more key-value pairs.</a:t>
            </a:r>
            <a:endParaRPr/>
          </a:p>
          <a:p>
            <a:pPr indent="-342900" lvl="0" marL="457200" rtl="0" algn="l">
              <a:spcBef>
                <a:spcPts val="0"/>
              </a:spcBef>
              <a:spcAft>
                <a:spcPts val="0"/>
              </a:spcAft>
              <a:buSzPts val="1800"/>
              <a:buChar char="●"/>
            </a:pPr>
            <a:r>
              <a:rPr lang="en-GB"/>
              <a:t>Reduce function takes in those key-value groups and performs aggregation to get the result.</a:t>
            </a:r>
            <a:endParaRPr/>
          </a:p>
          <a:p>
            <a:pPr indent="-342900" lvl="0" marL="457200" rtl="0" algn="l">
              <a:spcBef>
                <a:spcPts val="0"/>
              </a:spcBef>
              <a:spcAft>
                <a:spcPts val="0"/>
              </a:spcAft>
              <a:buSzPts val="1800"/>
              <a:buChar char="●"/>
            </a:pPr>
            <a:r>
              <a:rPr lang="en-GB"/>
              <a:t>MapReduce execution framework takes care of handling the data, running the map and reduce operations in a highly optimized and parallelized manner on the cluster, resulting in a scalable solution.</a:t>
            </a:r>
            <a:endParaRPr/>
          </a:p>
          <a:p>
            <a:pPr indent="0" lvl="0" marL="45720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Map-Reduce Example</a:t>
            </a:r>
            <a:endParaRPr/>
          </a:p>
        </p:txBody>
      </p:sp>
      <p:sp>
        <p:nvSpPr>
          <p:cNvPr id="193" name="Google Shape;193;p41"/>
          <p:cNvSpPr txBox="1"/>
          <p:nvPr>
            <p:ph idx="1" type="body"/>
          </p:nvPr>
        </p:nvSpPr>
        <p:spPr>
          <a:xfrm>
            <a:off x="311700" y="1152475"/>
            <a:ext cx="499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4o random cards</a:t>
            </a:r>
            <a:r>
              <a:rPr lang="en-GB"/>
              <a:t> from a deck of cards</a:t>
            </a:r>
            <a:endParaRPr/>
          </a:p>
          <a:p>
            <a:pPr indent="0" lvl="0" marL="0" rtl="0" algn="l">
              <a:spcBef>
                <a:spcPts val="1600"/>
              </a:spcBef>
              <a:spcAft>
                <a:spcPts val="0"/>
              </a:spcAft>
              <a:buNone/>
            </a:pPr>
            <a:r>
              <a:rPr b="1" lang="en-GB"/>
              <a:t>Objective: </a:t>
            </a:r>
            <a:r>
              <a:rPr lang="en-GB"/>
              <a:t>Compute sum of numeric cards for each suite.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How would,</a:t>
            </a:r>
            <a:endParaRPr/>
          </a:p>
          <a:p>
            <a:pPr indent="-342900" lvl="0" marL="457200" rtl="0" algn="l">
              <a:spcBef>
                <a:spcPts val="1600"/>
              </a:spcBef>
              <a:spcAft>
                <a:spcPts val="0"/>
              </a:spcAft>
              <a:buSzPts val="1800"/>
              <a:buChar char="●"/>
            </a:pPr>
            <a:r>
              <a:rPr lang="en-GB"/>
              <a:t>A single person do it?</a:t>
            </a:r>
            <a:endParaRPr/>
          </a:p>
          <a:p>
            <a:pPr indent="-342900" lvl="0" marL="457200" rtl="0" algn="l">
              <a:spcBef>
                <a:spcPts val="0"/>
              </a:spcBef>
              <a:spcAft>
                <a:spcPts val="0"/>
              </a:spcAft>
              <a:buSzPts val="1800"/>
              <a:buChar char="●"/>
            </a:pPr>
            <a:r>
              <a:rPr lang="en-GB"/>
              <a:t>A group of 4 people do it?</a:t>
            </a:r>
            <a:endParaRPr/>
          </a:p>
          <a:p>
            <a:pPr indent="0" lvl="0" marL="457200" rtl="0" algn="l">
              <a:spcBef>
                <a:spcPts val="1600"/>
              </a:spcBef>
              <a:spcAft>
                <a:spcPts val="1600"/>
              </a:spcAft>
              <a:buNone/>
            </a:pPr>
            <a:r>
              <a:t/>
            </a:r>
            <a:endParaRPr/>
          </a:p>
        </p:txBody>
      </p:sp>
      <p:pic>
        <p:nvPicPr>
          <p:cNvPr id="194" name="Google Shape;194;p41"/>
          <p:cNvPicPr preferRelativeResize="0"/>
          <p:nvPr/>
        </p:nvPicPr>
        <p:blipFill rotWithShape="1">
          <a:blip r:embed="rId3">
            <a:alphaModFix/>
          </a:blip>
          <a:srcRect b="0" l="0" r="25788" t="0"/>
          <a:stretch/>
        </p:blipFill>
        <p:spPr>
          <a:xfrm>
            <a:off x="5363700" y="1477900"/>
            <a:ext cx="3336826" cy="2187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42"/>
          <p:cNvSpPr txBox="1"/>
          <p:nvPr>
            <p:ph type="title"/>
          </p:nvPr>
        </p:nvSpPr>
        <p:spPr>
          <a:xfrm>
            <a:off x="283900" y="2008125"/>
            <a:ext cx="2413200" cy="19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Single-person style (4o cards)</a:t>
            </a:r>
            <a:endParaRPr/>
          </a:p>
        </p:txBody>
      </p:sp>
      <p:pic>
        <p:nvPicPr>
          <p:cNvPr id="200" name="Google Shape;200;p42"/>
          <p:cNvPicPr preferRelativeResize="0"/>
          <p:nvPr/>
        </p:nvPicPr>
        <p:blipFill>
          <a:blip r:embed="rId3">
            <a:alphaModFix/>
          </a:blip>
          <a:stretch>
            <a:fillRect/>
          </a:stretch>
        </p:blipFill>
        <p:spPr>
          <a:xfrm>
            <a:off x="2939200" y="609525"/>
            <a:ext cx="6095252" cy="40559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3"/>
          <p:cNvSpPr txBox="1"/>
          <p:nvPr>
            <p:ph type="title"/>
          </p:nvPr>
        </p:nvSpPr>
        <p:spPr>
          <a:xfrm>
            <a:off x="283900" y="1398600"/>
            <a:ext cx="2413200" cy="19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people </a:t>
            </a:r>
            <a:r>
              <a:rPr lang="en-GB"/>
              <a:t>style (</a:t>
            </a:r>
            <a:r>
              <a:rPr b="1" lang="en-GB"/>
              <a:t>Split</a:t>
            </a:r>
            <a:r>
              <a:rPr lang="en-GB"/>
              <a:t> into 10 cards each)</a:t>
            </a:r>
            <a:endParaRPr/>
          </a:p>
        </p:txBody>
      </p:sp>
      <p:pic>
        <p:nvPicPr>
          <p:cNvPr id="206" name="Google Shape;206;p43"/>
          <p:cNvPicPr preferRelativeResize="0"/>
          <p:nvPr/>
        </p:nvPicPr>
        <p:blipFill>
          <a:blip r:embed="rId3">
            <a:alphaModFix/>
          </a:blip>
          <a:stretch>
            <a:fillRect/>
          </a:stretch>
        </p:blipFill>
        <p:spPr>
          <a:xfrm>
            <a:off x="2820929" y="306850"/>
            <a:ext cx="2923694" cy="1945500"/>
          </a:xfrm>
          <a:prstGeom prst="rect">
            <a:avLst/>
          </a:prstGeom>
          <a:noFill/>
          <a:ln>
            <a:noFill/>
          </a:ln>
        </p:spPr>
      </p:pic>
      <p:pic>
        <p:nvPicPr>
          <p:cNvPr id="207" name="Google Shape;207;p43"/>
          <p:cNvPicPr preferRelativeResize="0"/>
          <p:nvPr/>
        </p:nvPicPr>
        <p:blipFill rotWithShape="1">
          <a:blip r:embed="rId4">
            <a:alphaModFix/>
          </a:blip>
          <a:srcRect b="0" l="0" r="5979" t="0"/>
          <a:stretch/>
        </p:blipFill>
        <p:spPr>
          <a:xfrm>
            <a:off x="5868450" y="349650"/>
            <a:ext cx="3090174" cy="1859900"/>
          </a:xfrm>
          <a:prstGeom prst="rect">
            <a:avLst/>
          </a:prstGeom>
          <a:noFill/>
          <a:ln>
            <a:noFill/>
          </a:ln>
        </p:spPr>
      </p:pic>
      <p:pic>
        <p:nvPicPr>
          <p:cNvPr id="208" name="Google Shape;208;p43"/>
          <p:cNvPicPr preferRelativeResize="0"/>
          <p:nvPr/>
        </p:nvPicPr>
        <p:blipFill>
          <a:blip r:embed="rId3">
            <a:alphaModFix/>
          </a:blip>
          <a:stretch>
            <a:fillRect/>
          </a:stretch>
        </p:blipFill>
        <p:spPr>
          <a:xfrm>
            <a:off x="5951691" y="2486150"/>
            <a:ext cx="2923694" cy="1945500"/>
          </a:xfrm>
          <a:prstGeom prst="rect">
            <a:avLst/>
          </a:prstGeom>
          <a:noFill/>
          <a:ln>
            <a:noFill/>
          </a:ln>
        </p:spPr>
      </p:pic>
      <p:pic>
        <p:nvPicPr>
          <p:cNvPr id="209" name="Google Shape;209;p43"/>
          <p:cNvPicPr preferRelativeResize="0"/>
          <p:nvPr/>
        </p:nvPicPr>
        <p:blipFill rotWithShape="1">
          <a:blip r:embed="rId4">
            <a:alphaModFix/>
          </a:blip>
          <a:srcRect b="0" l="0" r="5979" t="0"/>
          <a:stretch/>
        </p:blipFill>
        <p:spPr>
          <a:xfrm>
            <a:off x="2737688" y="2528950"/>
            <a:ext cx="3090174" cy="1859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106850" y="132502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About me</a:t>
            </a:r>
            <a:endParaRPr/>
          </a:p>
        </p:txBody>
      </p:sp>
      <p:sp>
        <p:nvSpPr>
          <p:cNvPr id="111" name="Google Shape;111;p26"/>
          <p:cNvSpPr txBox="1"/>
          <p:nvPr>
            <p:ph idx="2" type="body"/>
          </p:nvPr>
        </p:nvSpPr>
        <p:spPr>
          <a:xfrm>
            <a:off x="4776100" y="603550"/>
            <a:ext cx="4124700" cy="381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Font typeface="Proxima Nova"/>
              <a:buChar char="-"/>
            </a:pPr>
            <a:r>
              <a:rPr lang="en-GB">
                <a:latin typeface="Proxima Nova"/>
                <a:ea typeface="Proxima Nova"/>
                <a:cs typeface="Proxima Nova"/>
                <a:sym typeface="Proxima Nova"/>
              </a:rPr>
              <a:t>Former </a:t>
            </a:r>
            <a:r>
              <a:rPr lang="en-GB">
                <a:latin typeface="Proxima Nova"/>
                <a:ea typeface="Proxima Nova"/>
                <a:cs typeface="Proxima Nova"/>
                <a:sym typeface="Proxima Nova"/>
              </a:rPr>
              <a:t>Software Developer</a:t>
            </a:r>
            <a:r>
              <a:rPr lang="en-GB">
                <a:latin typeface="Proxima Nova"/>
                <a:ea typeface="Proxima Nova"/>
                <a:cs typeface="Proxima Nova"/>
                <a:sym typeface="Proxima Nova"/>
              </a:rPr>
              <a:t> @ Myntra</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a:latin typeface="Proxima Nova"/>
                <a:ea typeface="Proxima Nova"/>
                <a:cs typeface="Proxima Nova"/>
                <a:sym typeface="Proxima Nova"/>
              </a:rPr>
              <a:t>Co-founder @ Frobyt</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a:latin typeface="Proxima Nova"/>
                <a:ea typeface="Proxima Nova"/>
                <a:cs typeface="Proxima Nova"/>
                <a:sym typeface="Proxima Nova"/>
              </a:rPr>
              <a:t>Author of “What the f*ck Python”, “Hands on RL with Tensorflow”</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a:latin typeface="Proxima Nova"/>
                <a:ea typeface="Proxima Nova"/>
                <a:cs typeface="Proxima Nova"/>
                <a:sym typeface="Proxima Nova"/>
              </a:rPr>
              <a:t>GSoC ‘17 student, GCI ‘17 mentor, GSoC ‘18 mentor</a:t>
            </a:r>
            <a:endParaRPr>
              <a:latin typeface="Proxima Nova"/>
              <a:ea typeface="Proxima Nova"/>
              <a:cs typeface="Proxima Nova"/>
              <a:sym typeface="Proxima Nova"/>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44"/>
          <p:cNvSpPr txBox="1"/>
          <p:nvPr>
            <p:ph type="title"/>
          </p:nvPr>
        </p:nvSpPr>
        <p:spPr>
          <a:xfrm>
            <a:off x="258850" y="1770500"/>
            <a:ext cx="2413200" cy="13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Apply the same process (Map)</a:t>
            </a:r>
            <a:endParaRPr/>
          </a:p>
        </p:txBody>
      </p:sp>
      <p:graphicFrame>
        <p:nvGraphicFramePr>
          <p:cNvPr id="215" name="Google Shape;215;p44"/>
          <p:cNvGraphicFramePr/>
          <p:nvPr/>
        </p:nvGraphicFramePr>
        <p:xfrm>
          <a:off x="3567875" y="529550"/>
          <a:ext cx="3000000" cy="3000000"/>
        </p:xfrm>
        <a:graphic>
          <a:graphicData uri="http://schemas.openxmlformats.org/drawingml/2006/table">
            <a:tbl>
              <a:tblPr>
                <a:noFill/>
                <a:tableStyleId>{FB217F24-4916-4382-B648-5A518683C3BF}</a:tableStyleId>
              </a:tblPr>
              <a:tblGrid>
                <a:gridCol w="1037525"/>
                <a:gridCol w="1037525"/>
              </a:tblGrid>
              <a:tr h="413650">
                <a:tc>
                  <a:txBody>
                    <a:bodyPr/>
                    <a:lstStyle/>
                    <a:p>
                      <a:pPr indent="0" lvl="0" marL="0" rtl="0" algn="l">
                        <a:spcBef>
                          <a:spcPts val="0"/>
                        </a:spcBef>
                        <a:spcAft>
                          <a:spcPts val="0"/>
                        </a:spcAft>
                        <a:buNone/>
                      </a:pPr>
                      <a:r>
                        <a:rPr lang="en-GB">
                          <a:solidFill>
                            <a:schemeClr val="lt2"/>
                          </a:solidFill>
                        </a:rPr>
                        <a:t>Spades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7</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Diamonds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5</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Clubs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8</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Hearts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10</a:t>
                      </a:r>
                      <a:endParaRPr>
                        <a:solidFill>
                          <a:schemeClr val="lt2"/>
                        </a:solidFill>
                      </a:endParaRPr>
                    </a:p>
                  </a:txBody>
                  <a:tcPr marT="91425" marB="91425" marR="91425" marL="91425"/>
                </a:tc>
              </a:tr>
            </a:tbl>
          </a:graphicData>
        </a:graphic>
      </p:graphicFrame>
      <p:graphicFrame>
        <p:nvGraphicFramePr>
          <p:cNvPr id="216" name="Google Shape;216;p44"/>
          <p:cNvGraphicFramePr/>
          <p:nvPr/>
        </p:nvGraphicFramePr>
        <p:xfrm>
          <a:off x="6283675" y="529550"/>
          <a:ext cx="3000000" cy="3000000"/>
        </p:xfrm>
        <a:graphic>
          <a:graphicData uri="http://schemas.openxmlformats.org/drawingml/2006/table">
            <a:tbl>
              <a:tblPr>
                <a:noFill/>
                <a:tableStyleId>{FB217F24-4916-4382-B648-5A518683C3BF}</a:tableStyleId>
              </a:tblPr>
              <a:tblGrid>
                <a:gridCol w="1037525"/>
                <a:gridCol w="1037525"/>
              </a:tblGrid>
              <a:tr h="413650">
                <a:tc>
                  <a:txBody>
                    <a:bodyPr/>
                    <a:lstStyle/>
                    <a:p>
                      <a:pPr indent="0" lvl="0" marL="0" rtl="0" algn="l">
                        <a:spcBef>
                          <a:spcPts val="0"/>
                        </a:spcBef>
                        <a:spcAft>
                          <a:spcPts val="0"/>
                        </a:spcAft>
                        <a:buNone/>
                      </a:pPr>
                      <a:r>
                        <a:rPr lang="en-GB">
                          <a:solidFill>
                            <a:schemeClr val="lt2"/>
                          </a:solidFill>
                        </a:rPr>
                        <a:t>Spades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11</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Diamonds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3</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Clubs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4</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Hearts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9</a:t>
                      </a:r>
                      <a:endParaRPr>
                        <a:solidFill>
                          <a:schemeClr val="lt2"/>
                        </a:solidFill>
                      </a:endParaRPr>
                    </a:p>
                  </a:txBody>
                  <a:tcPr marT="91425" marB="91425" marR="91425" marL="91425"/>
                </a:tc>
              </a:tr>
            </a:tbl>
          </a:graphicData>
        </a:graphic>
      </p:graphicFrame>
      <p:graphicFrame>
        <p:nvGraphicFramePr>
          <p:cNvPr id="217" name="Google Shape;217;p44"/>
          <p:cNvGraphicFramePr/>
          <p:nvPr/>
        </p:nvGraphicFramePr>
        <p:xfrm>
          <a:off x="3534475" y="3036600"/>
          <a:ext cx="3000000" cy="3000000"/>
        </p:xfrm>
        <a:graphic>
          <a:graphicData uri="http://schemas.openxmlformats.org/drawingml/2006/table">
            <a:tbl>
              <a:tblPr>
                <a:noFill/>
                <a:tableStyleId>{FB217F24-4916-4382-B648-5A518683C3BF}</a:tableStyleId>
              </a:tblPr>
              <a:tblGrid>
                <a:gridCol w="1037525"/>
                <a:gridCol w="1037525"/>
              </a:tblGrid>
              <a:tr h="154800">
                <a:tc>
                  <a:txBody>
                    <a:bodyPr/>
                    <a:lstStyle/>
                    <a:p>
                      <a:pPr indent="0" lvl="0" marL="0" rtl="0" algn="l">
                        <a:spcBef>
                          <a:spcPts val="0"/>
                        </a:spcBef>
                        <a:spcAft>
                          <a:spcPts val="0"/>
                        </a:spcAft>
                        <a:buNone/>
                      </a:pPr>
                      <a:r>
                        <a:rPr lang="en-GB">
                          <a:solidFill>
                            <a:schemeClr val="lt2"/>
                          </a:solidFill>
                        </a:rPr>
                        <a:t>Spades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5</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Diamonds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15</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Clubs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6</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Hearts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4</a:t>
                      </a:r>
                      <a:endParaRPr>
                        <a:solidFill>
                          <a:schemeClr val="lt2"/>
                        </a:solidFill>
                      </a:endParaRPr>
                    </a:p>
                  </a:txBody>
                  <a:tcPr marT="91425" marB="91425" marR="91425" marL="91425"/>
                </a:tc>
              </a:tr>
            </a:tbl>
          </a:graphicData>
        </a:graphic>
      </p:graphicFrame>
      <p:graphicFrame>
        <p:nvGraphicFramePr>
          <p:cNvPr id="218" name="Google Shape;218;p44"/>
          <p:cNvGraphicFramePr/>
          <p:nvPr/>
        </p:nvGraphicFramePr>
        <p:xfrm>
          <a:off x="6283675" y="3036600"/>
          <a:ext cx="3000000" cy="3000000"/>
        </p:xfrm>
        <a:graphic>
          <a:graphicData uri="http://schemas.openxmlformats.org/drawingml/2006/table">
            <a:tbl>
              <a:tblPr>
                <a:noFill/>
                <a:tableStyleId>{FB217F24-4916-4382-B648-5A518683C3BF}</a:tableStyleId>
              </a:tblPr>
              <a:tblGrid>
                <a:gridCol w="1037525"/>
                <a:gridCol w="1037525"/>
              </a:tblGrid>
              <a:tr h="71450">
                <a:tc>
                  <a:txBody>
                    <a:bodyPr/>
                    <a:lstStyle/>
                    <a:p>
                      <a:pPr indent="0" lvl="0" marL="0" rtl="0" algn="l">
                        <a:spcBef>
                          <a:spcPts val="0"/>
                        </a:spcBef>
                        <a:spcAft>
                          <a:spcPts val="0"/>
                        </a:spcAft>
                        <a:buNone/>
                      </a:pPr>
                      <a:r>
                        <a:rPr lang="en-GB">
                          <a:solidFill>
                            <a:schemeClr val="lt2"/>
                          </a:solidFill>
                        </a:rPr>
                        <a:t>Spades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2</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Diamonds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8</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Clubs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6</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Hearts</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12</a:t>
                      </a:r>
                      <a:endParaRPr>
                        <a:solidFill>
                          <a:schemeClr val="lt2"/>
                        </a:solidFill>
                      </a:endParaRPr>
                    </a:p>
                  </a:txBody>
                  <a:tcPr marT="91425" marB="91425" marR="91425" marL="91425"/>
                </a:tc>
              </a:tr>
            </a:tbl>
          </a:graphicData>
        </a:graphic>
      </p:graphicFrame>
      <p:sp>
        <p:nvSpPr>
          <p:cNvPr id="219" name="Google Shape;219;p44"/>
          <p:cNvSpPr txBox="1"/>
          <p:nvPr/>
        </p:nvSpPr>
        <p:spPr>
          <a:xfrm>
            <a:off x="3567875" y="0"/>
            <a:ext cx="17928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Person A (10 cards)</a:t>
            </a:r>
            <a:endParaRPr b="1">
              <a:solidFill>
                <a:schemeClr val="dk1"/>
              </a:solidFill>
              <a:latin typeface="Average"/>
              <a:ea typeface="Average"/>
              <a:cs typeface="Average"/>
              <a:sym typeface="Average"/>
            </a:endParaRPr>
          </a:p>
        </p:txBody>
      </p:sp>
      <p:sp>
        <p:nvSpPr>
          <p:cNvPr id="220" name="Google Shape;220;p44"/>
          <p:cNvSpPr txBox="1"/>
          <p:nvPr/>
        </p:nvSpPr>
        <p:spPr>
          <a:xfrm>
            <a:off x="6283675" y="43850"/>
            <a:ext cx="17928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Person B (10 cards)</a:t>
            </a:r>
            <a:endParaRPr b="1">
              <a:solidFill>
                <a:schemeClr val="dk1"/>
              </a:solidFill>
              <a:latin typeface="Average"/>
              <a:ea typeface="Average"/>
              <a:cs typeface="Average"/>
              <a:sym typeface="Average"/>
            </a:endParaRPr>
          </a:p>
        </p:txBody>
      </p:sp>
      <p:sp>
        <p:nvSpPr>
          <p:cNvPr id="221" name="Google Shape;221;p44"/>
          <p:cNvSpPr txBox="1"/>
          <p:nvPr/>
        </p:nvSpPr>
        <p:spPr>
          <a:xfrm>
            <a:off x="3567875" y="2467400"/>
            <a:ext cx="17928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Person C (10 cards)</a:t>
            </a:r>
            <a:endParaRPr b="1">
              <a:solidFill>
                <a:schemeClr val="dk1"/>
              </a:solidFill>
              <a:latin typeface="Average"/>
              <a:ea typeface="Average"/>
              <a:cs typeface="Average"/>
              <a:sym typeface="Average"/>
            </a:endParaRPr>
          </a:p>
        </p:txBody>
      </p:sp>
      <p:sp>
        <p:nvSpPr>
          <p:cNvPr id="222" name="Google Shape;222;p44"/>
          <p:cNvSpPr txBox="1"/>
          <p:nvPr/>
        </p:nvSpPr>
        <p:spPr>
          <a:xfrm>
            <a:off x="6283675" y="2467400"/>
            <a:ext cx="17928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Person D (10 cards)</a:t>
            </a:r>
            <a:endParaRPr b="1">
              <a:solidFill>
                <a:schemeClr val="dk1"/>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5"/>
          <p:cNvSpPr txBox="1"/>
          <p:nvPr>
            <p:ph type="title"/>
          </p:nvPr>
        </p:nvSpPr>
        <p:spPr>
          <a:xfrm>
            <a:off x="283900" y="1782700"/>
            <a:ext cx="2413200" cy="13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Sort and shuffle the results</a:t>
            </a:r>
            <a:endParaRPr/>
          </a:p>
        </p:txBody>
      </p:sp>
      <p:graphicFrame>
        <p:nvGraphicFramePr>
          <p:cNvPr id="228" name="Google Shape;228;p45"/>
          <p:cNvGraphicFramePr/>
          <p:nvPr/>
        </p:nvGraphicFramePr>
        <p:xfrm>
          <a:off x="3517775" y="1114050"/>
          <a:ext cx="3000000" cy="3000000"/>
        </p:xfrm>
        <a:graphic>
          <a:graphicData uri="http://schemas.openxmlformats.org/drawingml/2006/table">
            <a:tbl>
              <a:tblPr>
                <a:noFill/>
                <a:tableStyleId>{FB217F24-4916-4382-B648-5A518683C3BF}</a:tableStyleId>
              </a:tblPr>
              <a:tblGrid>
                <a:gridCol w="1181550"/>
                <a:gridCol w="1181550"/>
              </a:tblGrid>
              <a:tr h="413650">
                <a:tc>
                  <a:txBody>
                    <a:bodyPr/>
                    <a:lstStyle/>
                    <a:p>
                      <a:pPr indent="0" lvl="0" marL="0" rtl="0" algn="l">
                        <a:spcBef>
                          <a:spcPts val="0"/>
                        </a:spcBef>
                        <a:spcAft>
                          <a:spcPts val="0"/>
                        </a:spcAft>
                        <a:buNone/>
                      </a:pPr>
                      <a:r>
                        <a:rPr lang="en-GB">
                          <a:solidFill>
                            <a:schemeClr val="lt2"/>
                          </a:solidFill>
                        </a:rPr>
                        <a:t>Spades (A)</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7</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Spades </a:t>
                      </a:r>
                      <a:r>
                        <a:rPr lang="en-GB">
                          <a:solidFill>
                            <a:schemeClr val="lt2"/>
                          </a:solidFill>
                        </a:rPr>
                        <a:t>(B)</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11</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Spades (C)</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5</a:t>
                      </a:r>
                      <a:endParaRPr>
                        <a:solidFill>
                          <a:schemeClr val="lt2"/>
                        </a:solidFill>
                      </a:endParaRPr>
                    </a:p>
                  </a:txBody>
                  <a:tcPr marT="91425" marB="91425" marR="91425" marL="91425"/>
                </a:tc>
              </a:tr>
              <a:tr h="413650">
                <a:tc>
                  <a:txBody>
                    <a:bodyPr/>
                    <a:lstStyle/>
                    <a:p>
                      <a:pPr indent="0" lvl="0" marL="0" rtl="0" algn="l">
                        <a:spcBef>
                          <a:spcPts val="0"/>
                        </a:spcBef>
                        <a:spcAft>
                          <a:spcPts val="0"/>
                        </a:spcAft>
                        <a:buNone/>
                      </a:pPr>
                      <a:r>
                        <a:rPr lang="en-GB">
                          <a:solidFill>
                            <a:schemeClr val="lt2"/>
                          </a:solidFill>
                        </a:rPr>
                        <a:t>Spades (D)</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2</a:t>
                      </a:r>
                      <a:endParaRPr>
                        <a:solidFill>
                          <a:schemeClr val="lt2"/>
                        </a:solidFill>
                      </a:endParaRPr>
                    </a:p>
                  </a:txBody>
                  <a:tcPr marT="91425" marB="91425" marR="91425" marL="91425"/>
                </a:tc>
              </a:tr>
            </a:tbl>
          </a:graphicData>
        </a:graphic>
      </p:graphicFrame>
      <p:sp>
        <p:nvSpPr>
          <p:cNvPr id="229" name="Google Shape;229;p45"/>
          <p:cNvSpPr txBox="1"/>
          <p:nvPr/>
        </p:nvSpPr>
        <p:spPr>
          <a:xfrm>
            <a:off x="3517775" y="584500"/>
            <a:ext cx="20418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Person A (All spades)</a:t>
            </a:r>
            <a:endParaRPr b="1">
              <a:solidFill>
                <a:schemeClr val="dk1"/>
              </a:solidFill>
              <a:latin typeface="Average"/>
              <a:ea typeface="Average"/>
              <a:cs typeface="Average"/>
              <a:sym typeface="Average"/>
            </a:endParaRPr>
          </a:p>
        </p:txBody>
      </p:sp>
      <p:sp>
        <p:nvSpPr>
          <p:cNvPr id="230" name="Google Shape;230;p45"/>
          <p:cNvSpPr txBox="1"/>
          <p:nvPr/>
        </p:nvSpPr>
        <p:spPr>
          <a:xfrm>
            <a:off x="6358000" y="1570850"/>
            <a:ext cx="2117100" cy="7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a:t>
            </a:r>
            <a:endParaRPr b="1">
              <a:solidFill>
                <a:schemeClr val="dk1"/>
              </a:solidFill>
              <a:latin typeface="Average"/>
              <a:ea typeface="Average"/>
              <a:cs typeface="Average"/>
              <a:sym typeface="Average"/>
            </a:endParaRPr>
          </a:p>
          <a:p>
            <a:pPr indent="0" lvl="0" marL="0" rtl="0" algn="l">
              <a:spcBef>
                <a:spcPts val="0"/>
              </a:spcBef>
              <a:spcAft>
                <a:spcPts val="0"/>
              </a:spcAft>
              <a:buNone/>
            </a:pPr>
            <a:r>
              <a:rPr b="1" lang="en-GB">
                <a:solidFill>
                  <a:schemeClr val="dk1"/>
                </a:solidFill>
                <a:latin typeface="Average"/>
                <a:ea typeface="Average"/>
                <a:cs typeface="Average"/>
                <a:sym typeface="Average"/>
              </a:rPr>
              <a:t>Person B (All diamonds)</a:t>
            </a:r>
            <a:endParaRPr b="1">
              <a:solidFill>
                <a:schemeClr val="dk1"/>
              </a:solidFill>
              <a:latin typeface="Average"/>
              <a:ea typeface="Average"/>
              <a:cs typeface="Average"/>
              <a:sym typeface="Average"/>
            </a:endParaRPr>
          </a:p>
          <a:p>
            <a:pPr indent="0" lvl="0" marL="0" rtl="0" algn="l">
              <a:spcBef>
                <a:spcPts val="0"/>
              </a:spcBef>
              <a:spcAft>
                <a:spcPts val="0"/>
              </a:spcAft>
              <a:buNone/>
            </a:pPr>
            <a:r>
              <a:rPr b="1" lang="en-GB">
                <a:solidFill>
                  <a:schemeClr val="dk1"/>
                </a:solidFill>
                <a:latin typeface="Average"/>
                <a:ea typeface="Average"/>
                <a:cs typeface="Average"/>
                <a:sym typeface="Average"/>
              </a:rPr>
              <a:t>...</a:t>
            </a:r>
            <a:endParaRPr b="1">
              <a:solidFill>
                <a:schemeClr val="dk1"/>
              </a:solidFill>
              <a:latin typeface="Average"/>
              <a:ea typeface="Average"/>
              <a:cs typeface="Average"/>
              <a:sym typeface="Average"/>
            </a:endParaRPr>
          </a:p>
        </p:txBody>
      </p:sp>
      <p:sp>
        <p:nvSpPr>
          <p:cNvPr id="231" name="Google Shape;231;p45"/>
          <p:cNvSpPr txBox="1"/>
          <p:nvPr/>
        </p:nvSpPr>
        <p:spPr>
          <a:xfrm>
            <a:off x="3551175" y="3502800"/>
            <a:ext cx="2117100" cy="7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a:t>
            </a:r>
            <a:endParaRPr b="1">
              <a:solidFill>
                <a:schemeClr val="dk1"/>
              </a:solidFill>
              <a:latin typeface="Average"/>
              <a:ea typeface="Average"/>
              <a:cs typeface="Average"/>
              <a:sym typeface="Average"/>
            </a:endParaRPr>
          </a:p>
          <a:p>
            <a:pPr indent="0" lvl="0" marL="0" rtl="0" algn="l">
              <a:spcBef>
                <a:spcPts val="0"/>
              </a:spcBef>
              <a:spcAft>
                <a:spcPts val="0"/>
              </a:spcAft>
              <a:buNone/>
            </a:pPr>
            <a:r>
              <a:rPr b="1" lang="en-GB">
                <a:solidFill>
                  <a:schemeClr val="dk1"/>
                </a:solidFill>
                <a:latin typeface="Average"/>
                <a:ea typeface="Average"/>
                <a:cs typeface="Average"/>
                <a:sym typeface="Average"/>
              </a:rPr>
              <a:t>Person C (All clubs)</a:t>
            </a:r>
            <a:endParaRPr b="1">
              <a:solidFill>
                <a:schemeClr val="dk1"/>
              </a:solidFill>
              <a:latin typeface="Average"/>
              <a:ea typeface="Average"/>
              <a:cs typeface="Average"/>
              <a:sym typeface="Average"/>
            </a:endParaRPr>
          </a:p>
          <a:p>
            <a:pPr indent="0" lvl="0" marL="0" rtl="0" algn="l">
              <a:spcBef>
                <a:spcPts val="0"/>
              </a:spcBef>
              <a:spcAft>
                <a:spcPts val="0"/>
              </a:spcAft>
              <a:buNone/>
            </a:pPr>
            <a:r>
              <a:rPr b="1" lang="en-GB">
                <a:solidFill>
                  <a:schemeClr val="dk1"/>
                </a:solidFill>
                <a:latin typeface="Average"/>
                <a:ea typeface="Average"/>
                <a:cs typeface="Average"/>
                <a:sym typeface="Average"/>
              </a:rPr>
              <a:t>...</a:t>
            </a:r>
            <a:endParaRPr b="1">
              <a:solidFill>
                <a:schemeClr val="dk1"/>
              </a:solidFill>
              <a:latin typeface="Average"/>
              <a:ea typeface="Average"/>
              <a:cs typeface="Average"/>
              <a:sym typeface="Average"/>
            </a:endParaRPr>
          </a:p>
        </p:txBody>
      </p:sp>
      <p:sp>
        <p:nvSpPr>
          <p:cNvPr id="232" name="Google Shape;232;p45"/>
          <p:cNvSpPr txBox="1"/>
          <p:nvPr/>
        </p:nvSpPr>
        <p:spPr>
          <a:xfrm>
            <a:off x="6397100" y="3404700"/>
            <a:ext cx="2117100" cy="7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a:t>
            </a:r>
            <a:endParaRPr b="1">
              <a:solidFill>
                <a:schemeClr val="dk1"/>
              </a:solidFill>
              <a:latin typeface="Average"/>
              <a:ea typeface="Average"/>
              <a:cs typeface="Average"/>
              <a:sym typeface="Average"/>
            </a:endParaRPr>
          </a:p>
          <a:p>
            <a:pPr indent="0" lvl="0" marL="0" rtl="0" algn="l">
              <a:spcBef>
                <a:spcPts val="0"/>
              </a:spcBef>
              <a:spcAft>
                <a:spcPts val="0"/>
              </a:spcAft>
              <a:buNone/>
            </a:pPr>
            <a:r>
              <a:rPr b="1" lang="en-GB">
                <a:solidFill>
                  <a:schemeClr val="dk1"/>
                </a:solidFill>
                <a:latin typeface="Average"/>
                <a:ea typeface="Average"/>
                <a:cs typeface="Average"/>
                <a:sym typeface="Average"/>
              </a:rPr>
              <a:t>Person D (All Hearts)</a:t>
            </a:r>
            <a:endParaRPr b="1">
              <a:solidFill>
                <a:schemeClr val="dk1"/>
              </a:solidFill>
              <a:latin typeface="Average"/>
              <a:ea typeface="Average"/>
              <a:cs typeface="Average"/>
              <a:sym typeface="Average"/>
            </a:endParaRPr>
          </a:p>
          <a:p>
            <a:pPr indent="0" lvl="0" marL="0" rtl="0" algn="l">
              <a:spcBef>
                <a:spcPts val="0"/>
              </a:spcBef>
              <a:spcAft>
                <a:spcPts val="0"/>
              </a:spcAft>
              <a:buNone/>
            </a:pPr>
            <a:r>
              <a:rPr b="1" lang="en-GB">
                <a:solidFill>
                  <a:schemeClr val="dk1"/>
                </a:solidFill>
                <a:latin typeface="Average"/>
                <a:ea typeface="Average"/>
                <a:cs typeface="Average"/>
                <a:sym typeface="Average"/>
              </a:rPr>
              <a:t>...</a:t>
            </a:r>
            <a:endParaRPr b="1">
              <a:solidFill>
                <a:schemeClr val="dk1"/>
              </a:solidFill>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6"/>
          <p:cNvSpPr txBox="1"/>
          <p:nvPr>
            <p:ph type="title"/>
          </p:nvPr>
        </p:nvSpPr>
        <p:spPr>
          <a:xfrm>
            <a:off x="283900" y="1782700"/>
            <a:ext cx="2413200" cy="13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Combine (Reduce)</a:t>
            </a:r>
            <a:endParaRPr/>
          </a:p>
        </p:txBody>
      </p:sp>
      <p:sp>
        <p:nvSpPr>
          <p:cNvPr id="238" name="Google Shape;238;p46"/>
          <p:cNvSpPr txBox="1"/>
          <p:nvPr/>
        </p:nvSpPr>
        <p:spPr>
          <a:xfrm>
            <a:off x="3609775" y="1398600"/>
            <a:ext cx="20418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Person A: Sum of spades is 25</a:t>
            </a:r>
            <a:endParaRPr b="1">
              <a:solidFill>
                <a:schemeClr val="dk1"/>
              </a:solidFill>
              <a:latin typeface="Average"/>
              <a:ea typeface="Average"/>
              <a:cs typeface="Average"/>
              <a:sym typeface="Average"/>
            </a:endParaRPr>
          </a:p>
        </p:txBody>
      </p:sp>
      <p:sp>
        <p:nvSpPr>
          <p:cNvPr id="239" name="Google Shape;239;p46"/>
          <p:cNvSpPr txBox="1"/>
          <p:nvPr/>
        </p:nvSpPr>
        <p:spPr>
          <a:xfrm>
            <a:off x="6062575" y="1398600"/>
            <a:ext cx="20418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Person B: Sum of diamonds is 34</a:t>
            </a:r>
            <a:endParaRPr b="1">
              <a:solidFill>
                <a:schemeClr val="dk1"/>
              </a:solidFill>
              <a:latin typeface="Average"/>
              <a:ea typeface="Average"/>
              <a:cs typeface="Average"/>
              <a:sym typeface="Average"/>
            </a:endParaRPr>
          </a:p>
        </p:txBody>
      </p:sp>
      <p:sp>
        <p:nvSpPr>
          <p:cNvPr id="240" name="Google Shape;240;p46"/>
          <p:cNvSpPr txBox="1"/>
          <p:nvPr/>
        </p:nvSpPr>
        <p:spPr>
          <a:xfrm>
            <a:off x="3609775" y="2388100"/>
            <a:ext cx="20418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Person C: Sum of clubs is 24</a:t>
            </a:r>
            <a:endParaRPr b="1">
              <a:solidFill>
                <a:schemeClr val="dk1"/>
              </a:solidFill>
              <a:latin typeface="Average"/>
              <a:ea typeface="Average"/>
              <a:cs typeface="Average"/>
              <a:sym typeface="Average"/>
            </a:endParaRPr>
          </a:p>
        </p:txBody>
      </p:sp>
      <p:sp>
        <p:nvSpPr>
          <p:cNvPr id="241" name="Google Shape;241;p46"/>
          <p:cNvSpPr txBox="1"/>
          <p:nvPr/>
        </p:nvSpPr>
        <p:spPr>
          <a:xfrm>
            <a:off x="6062575" y="2352900"/>
            <a:ext cx="20418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Average"/>
                <a:ea typeface="Average"/>
                <a:cs typeface="Average"/>
                <a:sym typeface="Average"/>
              </a:rPr>
              <a:t>Person D: Sum of hearts is 35</a:t>
            </a:r>
            <a:endParaRPr b="1">
              <a:solidFill>
                <a:schemeClr val="dk1"/>
              </a:solidFill>
              <a:latin typeface="Average"/>
              <a:ea typeface="Average"/>
              <a:cs typeface="Average"/>
              <a:sym typeface="Averag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7"/>
          <p:cNvSpPr txBox="1"/>
          <p:nvPr>
            <p:ph type="title"/>
          </p:nvPr>
        </p:nvSpPr>
        <p:spPr>
          <a:xfrm>
            <a:off x="490250" y="526350"/>
            <a:ext cx="7642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A MapReduce framework implicitly exploits data-parallelism by partitioning the data and assigning concurrent processing tasks to the cluster nodes that can run independently.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GB" sz="2400"/>
              <a:t>The term "</a:t>
            </a:r>
            <a:r>
              <a:rPr b="1" lang="en-GB" sz="2400"/>
              <a:t>independently</a:t>
            </a:r>
            <a:r>
              <a:rPr lang="en-GB" sz="2400"/>
              <a:t>" is important here, because if there’s a dependency between the tasks, i.e., tasks need to wait for other tasks to finish, the efficiency gets reduced.</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t>Note: </a:t>
            </a:r>
            <a:r>
              <a:rPr lang="en-GB"/>
              <a:t>Spark is more than just Map-Reduce.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9"/>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For History Fanatics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Spark came into picture?</a:t>
            </a:r>
            <a:endParaRPr/>
          </a:p>
        </p:txBody>
      </p:sp>
      <p:sp>
        <p:nvSpPr>
          <p:cNvPr id="262" name="Google Shape;262;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Google pioneered MapReduce for running queries on its massive datasets of web pages.</a:t>
            </a:r>
            <a:endParaRPr/>
          </a:p>
          <a:p>
            <a:pPr indent="-342900" lvl="0" marL="457200" rtl="0" algn="l">
              <a:spcBef>
                <a:spcPts val="0"/>
              </a:spcBef>
              <a:spcAft>
                <a:spcPts val="0"/>
              </a:spcAft>
              <a:buSzPts val="1800"/>
              <a:buChar char="●"/>
            </a:pPr>
            <a:r>
              <a:rPr lang="en-GB"/>
              <a:t>Apache Hadoop is currently the most popular MapReduce framework, which was started as an open source project to implement the ideas discussed in the MapReduce paper published by Google.</a:t>
            </a:r>
            <a:endParaRPr/>
          </a:p>
          <a:p>
            <a:pPr indent="-342900" lvl="0" marL="457200" rtl="0" algn="l">
              <a:spcBef>
                <a:spcPts val="0"/>
              </a:spcBef>
              <a:spcAft>
                <a:spcPts val="0"/>
              </a:spcAft>
              <a:buSzPts val="1800"/>
              <a:buChar char="●"/>
            </a:pPr>
            <a:r>
              <a:rPr lang="en-GB"/>
              <a:t>MapReduce kind of proved that cluster of machines working together is both faster and cheaper than a single really powerful machine.</a:t>
            </a:r>
            <a:endParaRPr/>
          </a:p>
          <a:p>
            <a:pPr indent="-342900" lvl="0" marL="457200" rtl="0" algn="l">
              <a:spcBef>
                <a:spcPts val="0"/>
              </a:spcBef>
              <a:spcAft>
                <a:spcPts val="0"/>
              </a:spcAft>
              <a:buSzPts val="1800"/>
              <a:buChar char="●"/>
            </a:pPr>
            <a:r>
              <a:rPr lang="en-GB"/>
              <a:t>As time passed, multiple limitations of in Hadoop became apparent, and efforts were made to get around those limitations. The Spark project was launched as one such effort and is maintained by Apache.</a:t>
            </a:r>
            <a:endParaRPr/>
          </a:p>
          <a:p>
            <a:pPr indent="0" lvl="0" marL="45720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51"/>
          <p:cNvSpPr txBox="1"/>
          <p:nvPr>
            <p:ph type="title"/>
          </p:nvPr>
        </p:nvSpPr>
        <p:spPr>
          <a:xfrm>
            <a:off x="490250" y="526350"/>
            <a:ext cx="7642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Spark performs better (than Hadoop) for iterative tasks where data can easily fit into the memory; that’s why it’s a good choice for performing machine learning.</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52"/>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Spark Architecture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276" name="Shape 276"/>
        <p:cNvGrpSpPr/>
        <p:nvPr/>
      </p:nvGrpSpPr>
      <p:grpSpPr>
        <a:xfrm>
          <a:off x="0" y="0"/>
          <a:ext cx="0" cy="0"/>
          <a:chOff x="0" y="0"/>
          <a:chExt cx="0" cy="0"/>
        </a:xfrm>
      </p:grpSpPr>
      <p:pic>
        <p:nvPicPr>
          <p:cNvPr id="277" name="Google Shape;277;p53"/>
          <p:cNvPicPr preferRelativeResize="0"/>
          <p:nvPr/>
        </p:nvPicPr>
        <p:blipFill>
          <a:blip r:embed="rId3">
            <a:alphaModFix/>
          </a:blip>
          <a:stretch>
            <a:fillRect/>
          </a:stretch>
        </p:blipFill>
        <p:spPr>
          <a:xfrm>
            <a:off x="1095350" y="208875"/>
            <a:ext cx="6953298" cy="4725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7"/>
          <p:cNvSpPr txBox="1"/>
          <p:nvPr>
            <p:ph type="title"/>
          </p:nvPr>
        </p:nvSpPr>
        <p:spPr>
          <a:xfrm>
            <a:off x="490250" y="526350"/>
            <a:ext cx="7275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highlight>
                  <a:srgbClr val="F9CB9C"/>
                </a:highlight>
              </a:rPr>
              <a:t>Distributed</a:t>
            </a:r>
            <a:r>
              <a:rPr lang="en-GB"/>
              <a:t> </a:t>
            </a:r>
            <a:r>
              <a:rPr lang="en-GB">
                <a:highlight>
                  <a:srgbClr val="B4A7D6"/>
                </a:highlight>
              </a:rPr>
              <a:t>Machine Learning</a:t>
            </a:r>
            <a:r>
              <a:rPr lang="en-GB"/>
              <a:t> with </a:t>
            </a:r>
            <a:r>
              <a:rPr lang="en-GB">
                <a:highlight>
                  <a:srgbClr val="B6D7A8"/>
                </a:highlight>
              </a:rPr>
              <a:t>Apache Spark</a:t>
            </a:r>
            <a:endParaRPr>
              <a:highlight>
                <a:srgbClr val="B6D7A8"/>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Driver process</a:t>
            </a:r>
            <a:endParaRPr/>
          </a:p>
        </p:txBody>
      </p:sp>
      <p:sp>
        <p:nvSpPr>
          <p:cNvPr id="283" name="Google Shape;283;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Spark has a master-slave (driver-worker) architecture. The driver is the central-coordinator. </a:t>
            </a:r>
            <a:endParaRPr/>
          </a:p>
          <a:p>
            <a:pPr indent="0" lvl="0" marL="0" rtl="0" algn="l">
              <a:spcBef>
                <a:spcPts val="1600"/>
              </a:spcBef>
              <a:spcAft>
                <a:spcPts val="1600"/>
              </a:spcAft>
              <a:buNone/>
            </a:pPr>
            <a:r>
              <a:rPr lang="en-GB"/>
              <a:t>It connects to the Cluster manager for managing worker nodes in which executors run. Driver and each of the executors run in their Java processes.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55"/>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Local and distributed modes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Spark local</a:t>
            </a:r>
            <a:endParaRPr/>
          </a:p>
        </p:txBody>
      </p:sp>
      <p:sp>
        <p:nvSpPr>
          <p:cNvPr id="294" name="Google Shape;294;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Local mode is suitable for testing and prototyping. </a:t>
            </a:r>
            <a:endParaRPr/>
          </a:p>
          <a:p>
            <a:pPr indent="-342900" lvl="0" marL="457200" rtl="0" algn="l">
              <a:spcBef>
                <a:spcPts val="0"/>
              </a:spcBef>
              <a:spcAft>
                <a:spcPts val="0"/>
              </a:spcAft>
              <a:buSzPts val="1800"/>
              <a:buChar char="●"/>
            </a:pPr>
            <a:r>
              <a:rPr lang="en-GB"/>
              <a:t>Spark local is a multi-threaded non-distributed runtime environment.</a:t>
            </a:r>
            <a:endParaRPr/>
          </a:p>
          <a:p>
            <a:pPr indent="-342900" lvl="0" marL="457200" rtl="0" algn="l">
              <a:spcBef>
                <a:spcPts val="0"/>
              </a:spcBef>
              <a:spcAft>
                <a:spcPts val="0"/>
              </a:spcAft>
              <a:buSzPts val="1800"/>
              <a:buChar char="●"/>
            </a:pPr>
            <a:r>
              <a:rPr lang="en-GB"/>
              <a:t>T</a:t>
            </a:r>
            <a:r>
              <a:rPr lang="en-GB"/>
              <a:t>he degree of parallelism is determined by the number of threads specified at the time of instantiating the Spark Application.</a:t>
            </a:r>
            <a:endParaRPr/>
          </a:p>
          <a:p>
            <a:pPr indent="-342900" lvl="0" marL="457200" rtl="0" algn="l">
              <a:spcBef>
                <a:spcPts val="0"/>
              </a:spcBef>
              <a:spcAft>
                <a:spcPts val="0"/>
              </a:spcAft>
              <a:buSzPts val="1800"/>
              <a:buChar char="●"/>
            </a:pPr>
            <a:r>
              <a:rPr lang="en-GB"/>
              <a:t>Doesn’t require a cluster manager.</a:t>
            </a:r>
            <a:endParaRPr/>
          </a:p>
          <a:p>
            <a:pPr indent="-342900" lvl="0" marL="457200" rtl="0" algn="l">
              <a:spcBef>
                <a:spcPts val="0"/>
              </a:spcBef>
              <a:spcAft>
                <a:spcPts val="0"/>
              </a:spcAft>
              <a:buSzPts val="1800"/>
              <a:buChar char="●"/>
            </a:pPr>
            <a:r>
              <a:rPr lang="en-GB"/>
              <a:t>The drivers and the executors are spawned inside the same JVM in Spark local. </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Cluster manager</a:t>
            </a:r>
            <a:endParaRPr/>
          </a:p>
        </p:txBody>
      </p:sp>
      <p:sp>
        <p:nvSpPr>
          <p:cNvPr id="300" name="Google Shape;300;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The distributed mode, on the other hand, requires a cluster manager</a:t>
            </a:r>
            <a:endParaRPr/>
          </a:p>
          <a:p>
            <a:pPr indent="-342900" lvl="0" marL="457200" rtl="0" algn="l">
              <a:spcBef>
                <a:spcPts val="0"/>
              </a:spcBef>
              <a:spcAft>
                <a:spcPts val="0"/>
              </a:spcAft>
              <a:buSzPts val="1800"/>
              <a:buChar char="●"/>
            </a:pPr>
            <a:r>
              <a:rPr lang="en-GB"/>
              <a:t>A cluster manager is responsible for spawning executor processes on the workers.</a:t>
            </a:r>
            <a:endParaRPr/>
          </a:p>
          <a:p>
            <a:pPr indent="-342900" lvl="0" marL="457200" rtl="0" algn="l">
              <a:spcBef>
                <a:spcPts val="0"/>
              </a:spcBef>
              <a:spcAft>
                <a:spcPts val="0"/>
              </a:spcAft>
              <a:buSzPts val="1800"/>
              <a:buChar char="●"/>
            </a:pPr>
            <a:r>
              <a:rPr lang="en-GB"/>
              <a:t>The workers communicate the resource availability (CPU and memory) to the cluster manager, and the cluster manager conveys this information to the driver whenever requested.</a:t>
            </a:r>
            <a:r>
              <a:rPr lang="en-GB"/>
              <a:t> </a:t>
            </a:r>
            <a:endParaRPr/>
          </a:p>
          <a:p>
            <a:pPr indent="-342900" lvl="0" marL="457200" rtl="0" algn="l">
              <a:spcBef>
                <a:spcPts val="0"/>
              </a:spcBef>
              <a:spcAft>
                <a:spcPts val="0"/>
              </a:spcAft>
              <a:buSzPts val="1800"/>
              <a:buChar char="●"/>
            </a:pPr>
            <a:r>
              <a:rPr lang="en-GB"/>
              <a:t>Spark has a built-in cluster manager called Spark Standalone, and we can also plug other cluster managers like Hadoop YARN and Apache Mesos.</a:t>
            </a:r>
            <a:endParaRPr/>
          </a:p>
          <a:p>
            <a:pPr indent="0" lvl="0" marL="0" rtl="0" algn="l">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Layers of abstraction of Spark APIs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9"/>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59"/>
          <p:cNvPicPr preferRelativeResize="0"/>
          <p:nvPr/>
        </p:nvPicPr>
        <p:blipFill>
          <a:blip r:embed="rId3">
            <a:alphaModFix/>
          </a:blip>
          <a:stretch>
            <a:fillRect/>
          </a:stretch>
        </p:blipFill>
        <p:spPr>
          <a:xfrm>
            <a:off x="489347" y="0"/>
            <a:ext cx="8165306"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6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Hello PySpark! (PySpark hello world)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61"/>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cliched word count example.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Google Shape;326;p62"/>
          <p:cNvPicPr preferRelativeResize="0"/>
          <p:nvPr/>
        </p:nvPicPr>
        <p:blipFill>
          <a:blip r:embed="rId3">
            <a:alphaModFix/>
          </a:blip>
          <a:stretch>
            <a:fillRect/>
          </a:stretch>
        </p:blipFill>
        <p:spPr>
          <a:xfrm>
            <a:off x="1095925" y="152400"/>
            <a:ext cx="7282992"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63"/>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Some important PySpark constructs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8"/>
          <p:cNvPicPr preferRelativeResize="0"/>
          <p:nvPr/>
        </p:nvPicPr>
        <p:blipFill>
          <a:blip r:embed="rId3">
            <a:alphaModFix/>
          </a:blip>
          <a:stretch>
            <a:fillRect/>
          </a:stretch>
        </p:blipFill>
        <p:spPr>
          <a:xfrm>
            <a:off x="4661325" y="60550"/>
            <a:ext cx="3376948" cy="4838702"/>
          </a:xfrm>
          <a:prstGeom prst="rect">
            <a:avLst/>
          </a:prstGeom>
          <a:noFill/>
          <a:ln>
            <a:noFill/>
          </a:ln>
        </p:spPr>
      </p:pic>
      <p:sp>
        <p:nvSpPr>
          <p:cNvPr id="122" name="Google Shape;122;p28"/>
          <p:cNvSpPr/>
          <p:nvPr/>
        </p:nvSpPr>
        <p:spPr>
          <a:xfrm>
            <a:off x="8038275" y="1705475"/>
            <a:ext cx="834900" cy="342300"/>
          </a:xfrm>
          <a:prstGeom prst="lef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Proxima Nova"/>
                <a:ea typeface="Proxima Nova"/>
                <a:cs typeface="Proxima Nova"/>
                <a:sym typeface="Proxima Nova"/>
              </a:rPr>
              <a:t>  </a:t>
            </a:r>
            <a:r>
              <a:rPr lang="en-GB" sz="1100">
                <a:latin typeface="Proxima Nova"/>
                <a:ea typeface="Proxima Nova"/>
                <a:cs typeface="Proxima Nova"/>
                <a:sym typeface="Proxima Nova"/>
              </a:rPr>
              <a:t>Spark</a:t>
            </a:r>
            <a:endParaRPr sz="1100">
              <a:latin typeface="Proxima Nova"/>
              <a:ea typeface="Proxima Nova"/>
              <a:cs typeface="Proxima Nova"/>
              <a:sym typeface="Proxima Nova"/>
            </a:endParaRPr>
          </a:p>
        </p:txBody>
      </p:sp>
      <p:sp>
        <p:nvSpPr>
          <p:cNvPr id="123" name="Google Shape;123;p28"/>
          <p:cNvSpPr/>
          <p:nvPr/>
        </p:nvSpPr>
        <p:spPr>
          <a:xfrm>
            <a:off x="3749075" y="4358625"/>
            <a:ext cx="793200" cy="4008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latin typeface="Proxima Nova"/>
                <a:ea typeface="Proxima Nova"/>
                <a:cs typeface="Proxima Nova"/>
                <a:sym typeface="Proxima Nova"/>
              </a:rPr>
              <a:t>Spark</a:t>
            </a:r>
            <a:endParaRPr/>
          </a:p>
        </p:txBody>
      </p:sp>
      <p:sp>
        <p:nvSpPr>
          <p:cNvPr id="124" name="Google Shape;124;p28"/>
          <p:cNvSpPr txBox="1"/>
          <p:nvPr>
            <p:ph type="title"/>
          </p:nvPr>
        </p:nvSpPr>
        <p:spPr>
          <a:xfrm>
            <a:off x="715675" y="334625"/>
            <a:ext cx="2482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t>Goal of the session</a:t>
            </a:r>
            <a:endParaRPr sz="3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64"/>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RDDs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Resilient Distributed Databases</a:t>
            </a:r>
            <a:endParaRPr/>
          </a:p>
        </p:txBody>
      </p:sp>
      <p:sp>
        <p:nvSpPr>
          <p:cNvPr id="342" name="Google Shape;342;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2"/>
                </a:solidFill>
              </a:rPr>
              <a:t>Partitioned</a:t>
            </a:r>
            <a:r>
              <a:rPr lang="en-GB"/>
              <a:t>: An RDD is divided into multiple partitions. Different executors can concurrently perform computations on different partitions of RDD.</a:t>
            </a:r>
            <a:endParaRPr/>
          </a:p>
          <a:p>
            <a:pPr indent="0" lvl="0" marL="0" rtl="0" algn="l">
              <a:spcBef>
                <a:spcPts val="1600"/>
              </a:spcBef>
              <a:spcAft>
                <a:spcPts val="0"/>
              </a:spcAft>
              <a:buNone/>
            </a:pPr>
            <a:r>
              <a:rPr b="1" lang="en-GB">
                <a:solidFill>
                  <a:schemeClr val="lt2"/>
                </a:solidFill>
              </a:rPr>
              <a:t>Distributed</a:t>
            </a:r>
            <a:r>
              <a:rPr lang="en-GB"/>
              <a:t>: An RDD resides on multiple nodes across the cluster. A node need not have all the partitions of RDD.</a:t>
            </a:r>
            <a:endParaRPr/>
          </a:p>
          <a:p>
            <a:pPr indent="0" lvl="0" marL="0" rtl="0" algn="l">
              <a:spcBef>
                <a:spcPts val="1600"/>
              </a:spcBef>
              <a:spcAft>
                <a:spcPts val="0"/>
              </a:spcAft>
              <a:buNone/>
            </a:pPr>
            <a:r>
              <a:rPr b="1" lang="en-GB">
                <a:solidFill>
                  <a:schemeClr val="lt2"/>
                </a:solidFill>
              </a:rPr>
              <a:t>Resilient</a:t>
            </a:r>
            <a:r>
              <a:rPr lang="en-GB"/>
              <a:t>: If one of the nodes containing the partitions fails, Spark has mechanisms to recover the lost data.</a:t>
            </a:r>
            <a:endParaRPr/>
          </a:p>
          <a:p>
            <a:pPr indent="0" lvl="0" marL="0" rtl="0" algn="l">
              <a:spcBef>
                <a:spcPts val="1600"/>
              </a:spcBef>
              <a:spcAft>
                <a:spcPts val="0"/>
              </a:spcAft>
              <a:buNone/>
            </a:pPr>
            <a:r>
              <a:rPr lang="en-GB">
                <a:solidFill>
                  <a:schemeClr val="lt2"/>
                </a:solidFill>
              </a:rPr>
              <a:t>I</a:t>
            </a:r>
            <a:r>
              <a:rPr b="1" lang="en-GB">
                <a:solidFill>
                  <a:schemeClr val="lt2"/>
                </a:solidFill>
              </a:rPr>
              <a:t>mmutable</a:t>
            </a:r>
            <a:r>
              <a:rPr lang="en-GB"/>
              <a:t>: An RDD is a read-only object and cannot be modified. Transformation operation on RDDs generates a newer RDD.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66"/>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Operations in Spark</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en-GB" sz="2400"/>
              <a:t>Transformations and Actions</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Transformation operations in PySpark</a:t>
            </a:r>
            <a:endParaRPr/>
          </a:p>
        </p:txBody>
      </p:sp>
      <p:sp>
        <p:nvSpPr>
          <p:cNvPr id="353" name="Google Shape;35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t>A transformation operation returns a new RDD. </a:t>
            </a:r>
            <a:endParaRPr/>
          </a:p>
          <a:p>
            <a:pPr indent="0" lvl="0" marL="0" rtl="0" algn="l">
              <a:spcBef>
                <a:spcPts val="1200"/>
              </a:spcBef>
              <a:spcAft>
                <a:spcPts val="0"/>
              </a:spcAft>
              <a:buNone/>
            </a:pPr>
            <a:r>
              <a:rPr lang="en-GB"/>
              <a:t>Some commonly used transform operations in PySpark are:</a:t>
            </a:r>
            <a:endParaRPr/>
          </a:p>
          <a:p>
            <a:pPr indent="-342900" lvl="0" marL="457200" rtl="0" algn="l">
              <a:spcBef>
                <a:spcPts val="1200"/>
              </a:spcBef>
              <a:spcAft>
                <a:spcPts val="0"/>
              </a:spcAft>
              <a:buSzPts val="1800"/>
              <a:buFont typeface="Inconsolata"/>
              <a:buChar char="●"/>
            </a:pPr>
            <a:r>
              <a:rPr lang="en-GB">
                <a:latin typeface="Inconsolata"/>
                <a:ea typeface="Inconsolata"/>
                <a:cs typeface="Inconsolata"/>
                <a:sym typeface="Inconsolata"/>
              </a:rPr>
              <a:t>map, flatMap, mapValues</a:t>
            </a:r>
            <a:endParaRPr>
              <a:latin typeface="Inconsolata"/>
              <a:ea typeface="Inconsolata"/>
              <a:cs typeface="Inconsolata"/>
              <a:sym typeface="Inconsolata"/>
            </a:endParaRPr>
          </a:p>
          <a:p>
            <a:pPr indent="-342900" lvl="0" marL="457200" rtl="0" algn="l">
              <a:spcBef>
                <a:spcPts val="0"/>
              </a:spcBef>
              <a:spcAft>
                <a:spcPts val="0"/>
              </a:spcAft>
              <a:buSzPts val="1800"/>
              <a:buFont typeface="Inconsolata"/>
              <a:buChar char="●"/>
            </a:pPr>
            <a:r>
              <a:rPr lang="en-GB">
                <a:latin typeface="Inconsolata"/>
                <a:ea typeface="Inconsolata"/>
                <a:cs typeface="Inconsolata"/>
                <a:sym typeface="Inconsolata"/>
              </a:rPr>
              <a:t>filter</a:t>
            </a:r>
            <a:endParaRPr>
              <a:latin typeface="Inconsolata"/>
              <a:ea typeface="Inconsolata"/>
              <a:cs typeface="Inconsolata"/>
              <a:sym typeface="Inconsolata"/>
            </a:endParaRPr>
          </a:p>
          <a:p>
            <a:pPr indent="-342900" lvl="0" marL="457200" rtl="0" algn="l">
              <a:spcBef>
                <a:spcPts val="0"/>
              </a:spcBef>
              <a:spcAft>
                <a:spcPts val="0"/>
              </a:spcAft>
              <a:buSzPts val="1800"/>
              <a:buFont typeface="Inconsolata"/>
              <a:buChar char="●"/>
            </a:pPr>
            <a:r>
              <a:rPr lang="en-GB">
                <a:latin typeface="Inconsolata"/>
                <a:ea typeface="Inconsolata"/>
                <a:cs typeface="Inconsolata"/>
                <a:sym typeface="Inconsolata"/>
              </a:rPr>
              <a:t>distinct</a:t>
            </a:r>
            <a:endParaRPr>
              <a:latin typeface="Inconsolata"/>
              <a:ea typeface="Inconsolata"/>
              <a:cs typeface="Inconsolata"/>
              <a:sym typeface="Inconsolata"/>
            </a:endParaRPr>
          </a:p>
          <a:p>
            <a:pPr indent="-342900" lvl="0" marL="457200" rtl="0" algn="l">
              <a:spcBef>
                <a:spcPts val="0"/>
              </a:spcBef>
              <a:spcAft>
                <a:spcPts val="0"/>
              </a:spcAft>
              <a:buSzPts val="1800"/>
              <a:buFont typeface="Inconsolata"/>
              <a:buChar char="●"/>
            </a:pPr>
            <a:r>
              <a:rPr lang="en-GB">
                <a:latin typeface="Inconsolata"/>
                <a:ea typeface="Inconsolata"/>
                <a:cs typeface="Inconsolata"/>
                <a:sym typeface="Inconsolata"/>
              </a:rPr>
              <a:t>union, intersection, subtract, cartesian</a:t>
            </a:r>
            <a:endParaRPr>
              <a:latin typeface="Inconsolata"/>
              <a:ea typeface="Inconsolata"/>
              <a:cs typeface="Inconsolata"/>
              <a:sym typeface="Inconsolata"/>
            </a:endParaRPr>
          </a:p>
          <a:p>
            <a:pPr indent="-342900" lvl="0" marL="457200" rtl="0" algn="l">
              <a:spcBef>
                <a:spcPts val="0"/>
              </a:spcBef>
              <a:spcAft>
                <a:spcPts val="0"/>
              </a:spcAft>
              <a:buSzPts val="1800"/>
              <a:buChar char="●"/>
            </a:pPr>
            <a:r>
              <a:rPr lang="en-GB">
                <a:latin typeface="Inconsolata"/>
                <a:ea typeface="Inconsolata"/>
                <a:cs typeface="Inconsolata"/>
                <a:sym typeface="Inconsolata"/>
              </a:rPr>
              <a:t>reduce, reduceByKey</a:t>
            </a:r>
            <a:r>
              <a:rPr lang="en-GB"/>
              <a:t> </a:t>
            </a:r>
            <a:endParaRPr/>
          </a:p>
          <a:p>
            <a:pPr indent="0" lvl="0" marL="0" rtl="0" algn="l">
              <a:spcBef>
                <a:spcPts val="12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Actions</a:t>
            </a:r>
            <a:r>
              <a:rPr lang="en-GB"/>
              <a:t> in PySpark</a:t>
            </a:r>
            <a:endParaRPr/>
          </a:p>
        </p:txBody>
      </p:sp>
      <p:sp>
        <p:nvSpPr>
          <p:cNvPr id="359" name="Google Shape;359;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t>An action returns a non-RDD object. </a:t>
            </a:r>
            <a:endParaRPr/>
          </a:p>
          <a:p>
            <a:pPr indent="0" lvl="0" marL="0" rtl="0" algn="l">
              <a:spcBef>
                <a:spcPts val="1200"/>
              </a:spcBef>
              <a:spcAft>
                <a:spcPts val="0"/>
              </a:spcAft>
              <a:buNone/>
            </a:pPr>
            <a:r>
              <a:rPr lang="en-GB"/>
              <a:t>Some commonly used actions in PySpark are:</a:t>
            </a:r>
            <a:endParaRPr/>
          </a:p>
          <a:p>
            <a:pPr indent="-342900" lvl="0" marL="457200" rtl="0" algn="l">
              <a:spcBef>
                <a:spcPts val="1200"/>
              </a:spcBef>
              <a:spcAft>
                <a:spcPts val="0"/>
              </a:spcAft>
              <a:buSzPts val="1800"/>
              <a:buFont typeface="Inconsolata"/>
              <a:buChar char="●"/>
            </a:pPr>
            <a:r>
              <a:rPr lang="en-GB">
                <a:latin typeface="Inconsolata"/>
                <a:ea typeface="Inconsolata"/>
                <a:cs typeface="Inconsolata"/>
                <a:sym typeface="Inconsolata"/>
              </a:rPr>
              <a:t>collect</a:t>
            </a:r>
            <a:endParaRPr>
              <a:latin typeface="Inconsolata"/>
              <a:ea typeface="Inconsolata"/>
              <a:cs typeface="Inconsolata"/>
              <a:sym typeface="Inconsolata"/>
            </a:endParaRPr>
          </a:p>
          <a:p>
            <a:pPr indent="-342900" lvl="0" marL="457200" rtl="0" algn="l">
              <a:spcBef>
                <a:spcPts val="0"/>
              </a:spcBef>
              <a:spcAft>
                <a:spcPts val="0"/>
              </a:spcAft>
              <a:buSzPts val="1800"/>
              <a:buFont typeface="Inconsolata"/>
              <a:buChar char="●"/>
            </a:pPr>
            <a:r>
              <a:rPr lang="en-GB">
                <a:latin typeface="Inconsolata"/>
                <a:ea typeface="Inconsolata"/>
                <a:cs typeface="Inconsolata"/>
                <a:sym typeface="Inconsolata"/>
              </a:rPr>
              <a:t>count, countByValue</a:t>
            </a:r>
            <a:endParaRPr>
              <a:latin typeface="Inconsolata"/>
              <a:ea typeface="Inconsolata"/>
              <a:cs typeface="Inconsolata"/>
              <a:sym typeface="Inconsolata"/>
            </a:endParaRPr>
          </a:p>
          <a:p>
            <a:pPr indent="-342900" lvl="0" marL="457200" rtl="0" algn="l">
              <a:spcBef>
                <a:spcPts val="0"/>
              </a:spcBef>
              <a:spcAft>
                <a:spcPts val="0"/>
              </a:spcAft>
              <a:buSzPts val="1800"/>
              <a:buFont typeface="Inconsolata"/>
              <a:buChar char="●"/>
            </a:pPr>
            <a:r>
              <a:rPr lang="en-GB">
                <a:latin typeface="Inconsolata"/>
                <a:ea typeface="Inconsolata"/>
                <a:cs typeface="Inconsolata"/>
                <a:sym typeface="Inconsolata"/>
              </a:rPr>
              <a:t>take, takeOrdered</a:t>
            </a:r>
            <a:endParaRPr>
              <a:latin typeface="Inconsolata"/>
              <a:ea typeface="Inconsolata"/>
              <a:cs typeface="Inconsolata"/>
              <a:sym typeface="Inconsolata"/>
            </a:endParaRPr>
          </a:p>
          <a:p>
            <a:pPr indent="-342900" lvl="0" marL="457200" rtl="0" algn="l">
              <a:spcBef>
                <a:spcPts val="0"/>
              </a:spcBef>
              <a:spcAft>
                <a:spcPts val="0"/>
              </a:spcAft>
              <a:buSzPts val="1800"/>
              <a:buFont typeface="Inconsolata"/>
              <a:buChar char="●"/>
            </a:pPr>
            <a:r>
              <a:rPr lang="en-GB">
                <a:latin typeface="Inconsolata"/>
                <a:ea typeface="Inconsolata"/>
                <a:cs typeface="Inconsolata"/>
                <a:sym typeface="Inconsolata"/>
              </a:rPr>
              <a:t>top</a:t>
            </a:r>
            <a:endParaRPr>
              <a:latin typeface="Inconsolata"/>
              <a:ea typeface="Inconsolata"/>
              <a:cs typeface="Inconsolata"/>
              <a:sym typeface="Inconsolata"/>
            </a:endParaRPr>
          </a:p>
          <a:p>
            <a:pPr indent="0" lvl="0" marL="0" rtl="0" algn="l">
              <a:spcBef>
                <a:spcPts val="12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69"/>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Execution in Spark</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Execution plans</a:t>
            </a:r>
            <a:endParaRPr/>
          </a:p>
        </p:txBody>
      </p:sp>
      <p:sp>
        <p:nvSpPr>
          <p:cNvPr id="370" name="Google Shape;370;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en-GB"/>
              <a:t>Spark records the sequence of operations applied to RDD in the form of Direct Acyclic Graph (called </a:t>
            </a:r>
            <a:r>
              <a:rPr lang="en-GB">
                <a:solidFill>
                  <a:schemeClr val="lt2"/>
                </a:solidFill>
              </a:rPr>
              <a:t>RDD lineage</a:t>
            </a:r>
            <a:r>
              <a:rPr lang="en-GB"/>
              <a:t>). </a:t>
            </a:r>
            <a:endParaRPr/>
          </a:p>
          <a:p>
            <a:pPr indent="-342900" lvl="0" marL="457200" rtl="0" algn="l">
              <a:spcBef>
                <a:spcPts val="1200"/>
              </a:spcBef>
              <a:spcAft>
                <a:spcPts val="0"/>
              </a:spcAft>
              <a:buSzPts val="1800"/>
              <a:buChar char="●"/>
            </a:pPr>
            <a:r>
              <a:rPr lang="en-GB"/>
              <a:t>Two important components of SparkContext are the "</a:t>
            </a:r>
            <a:r>
              <a:rPr lang="en-GB">
                <a:solidFill>
                  <a:schemeClr val="lt2"/>
                </a:solidFill>
              </a:rPr>
              <a:t>DAGScheduler</a:t>
            </a:r>
            <a:r>
              <a:rPr lang="en-GB"/>
              <a:t>" and "</a:t>
            </a:r>
            <a:r>
              <a:rPr lang="en-GB">
                <a:solidFill>
                  <a:schemeClr val="lt2"/>
                </a:solidFill>
              </a:rPr>
              <a:t>TaskScheduler</a:t>
            </a:r>
            <a:r>
              <a:rPr lang="en-GB"/>
              <a:t>".</a:t>
            </a:r>
            <a:endParaRPr/>
          </a:p>
          <a:p>
            <a:pPr indent="-342900" lvl="0" marL="457200" rtl="0" algn="l">
              <a:spcBef>
                <a:spcPts val="1000"/>
              </a:spcBef>
              <a:spcAft>
                <a:spcPts val="0"/>
              </a:spcAft>
              <a:buSzPts val="1800"/>
              <a:buChar char="●"/>
            </a:pPr>
            <a:r>
              <a:rPr lang="en-GB"/>
              <a:t>The DAGScheduler transforms the </a:t>
            </a:r>
            <a:r>
              <a:rPr lang="en-GB">
                <a:solidFill>
                  <a:schemeClr val="lt2"/>
                </a:solidFill>
              </a:rPr>
              <a:t>logical execution plan</a:t>
            </a:r>
            <a:r>
              <a:rPr lang="en-GB"/>
              <a:t> (RDD lineage) to </a:t>
            </a:r>
            <a:r>
              <a:rPr lang="en-GB">
                <a:solidFill>
                  <a:schemeClr val="lt2"/>
                </a:solidFill>
              </a:rPr>
              <a:t>physical execution plan</a:t>
            </a:r>
            <a:r>
              <a:rPr lang="en-GB"/>
              <a:t> (TaskSets), one that's actually executed on workers. </a:t>
            </a:r>
            <a:endParaRPr/>
          </a:p>
          <a:p>
            <a:pPr indent="-342900" lvl="0" marL="457200" rtl="0" algn="l">
              <a:spcBef>
                <a:spcPts val="1200"/>
              </a:spcBef>
              <a:spcAft>
                <a:spcPts val="0"/>
              </a:spcAft>
              <a:buSzPts val="1800"/>
              <a:buChar char="●"/>
            </a:pPr>
            <a:r>
              <a:rPr lang="en-GB"/>
              <a:t>TaskScheduler is responsible for distributing these tasks to the executors through cluster manager.</a:t>
            </a:r>
            <a:endParaRPr/>
          </a:p>
          <a:p>
            <a:pPr indent="0" lvl="0" marL="0" rtl="0" algn="l">
              <a:spcBef>
                <a:spcPts val="10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Jobs, stages and tasks</a:t>
            </a:r>
            <a:endParaRPr/>
          </a:p>
        </p:txBody>
      </p:sp>
      <p:sp>
        <p:nvSpPr>
          <p:cNvPr id="376" name="Google Shape;376;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en-GB"/>
              <a:t>A </a:t>
            </a:r>
            <a:r>
              <a:rPr lang="en-GB">
                <a:solidFill>
                  <a:schemeClr val="lt2"/>
                </a:solidFill>
              </a:rPr>
              <a:t>Job</a:t>
            </a:r>
            <a:r>
              <a:rPr lang="en-GB"/>
              <a:t> in spark is the logical unit of execution, which is submitted to the DAGScheduler to compute the result of an action. </a:t>
            </a:r>
            <a:endParaRPr/>
          </a:p>
          <a:p>
            <a:pPr indent="-342900" lvl="0" marL="457200" rtl="0" algn="l">
              <a:spcBef>
                <a:spcPts val="1000"/>
              </a:spcBef>
              <a:spcAft>
                <a:spcPts val="0"/>
              </a:spcAft>
              <a:buSzPts val="1800"/>
              <a:buChar char="●"/>
            </a:pPr>
            <a:r>
              <a:rPr lang="en-GB"/>
              <a:t>A </a:t>
            </a:r>
            <a:r>
              <a:rPr lang="en-GB">
                <a:solidFill>
                  <a:schemeClr val="lt2"/>
                </a:solidFill>
              </a:rPr>
              <a:t>Stage</a:t>
            </a:r>
            <a:r>
              <a:rPr lang="en-GB"/>
              <a:t> is a physical unit of execution, it is a step in the physical execution plan. A stage consists of a set of parallel tasks (for different RDD partitions and executors).</a:t>
            </a:r>
            <a:endParaRPr/>
          </a:p>
          <a:p>
            <a:pPr indent="-342900" lvl="0" marL="457200" rtl="0" algn="l">
              <a:spcBef>
                <a:spcPts val="1200"/>
              </a:spcBef>
              <a:spcAft>
                <a:spcPts val="0"/>
              </a:spcAft>
              <a:buSzPts val="1800"/>
              <a:buChar char="●"/>
            </a:pPr>
            <a:r>
              <a:rPr lang="en-GB"/>
              <a:t>The </a:t>
            </a:r>
            <a:r>
              <a:rPr lang="en-GB">
                <a:solidFill>
                  <a:schemeClr val="lt2"/>
                </a:solidFill>
              </a:rPr>
              <a:t>Tasks</a:t>
            </a:r>
            <a:r>
              <a:rPr lang="en-GB"/>
              <a:t> are the smallest physical units of execution responsible for performing computation on a single partition of RDD.</a:t>
            </a:r>
            <a:endParaRPr/>
          </a:p>
          <a:p>
            <a:pPr indent="0" lvl="0" marL="0" rtl="0" algn="l">
              <a:spcBef>
                <a:spcPts val="10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Lazy execution</a:t>
            </a:r>
            <a:endParaRPr/>
          </a:p>
        </p:txBody>
      </p:sp>
      <p:sp>
        <p:nvSpPr>
          <p:cNvPr id="382" name="Google Shape;382;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en-GB"/>
              <a:t>The transformation operations are executed lazily in Spark, i.e., the job is not submitted to the DAGScheduler for generating theTaskSets until an action is encountered in the RDD lineage.</a:t>
            </a:r>
            <a:endParaRPr/>
          </a:p>
          <a:p>
            <a:pPr indent="-342900" lvl="0" marL="457200" rtl="0" algn="l">
              <a:spcBef>
                <a:spcPts val="1200"/>
              </a:spcBef>
              <a:spcAft>
                <a:spcPts val="0"/>
              </a:spcAft>
              <a:buSzPts val="1800"/>
              <a:buChar char="●"/>
            </a:pPr>
            <a:r>
              <a:rPr lang="en-GB"/>
              <a:t>Lazy execution is the reason why printing the RDD in our example above just prints the object information and not the data (somewhat similar to generators in python). When the collect action is invoked, the operations are executed, and we get our data.</a:t>
            </a:r>
            <a:endParaRPr/>
          </a:p>
          <a:p>
            <a:pPr indent="0" lvl="0" marL="0" rtl="0" algn="l">
              <a:spcBef>
                <a:spcPts val="10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pic>
        <p:nvPicPr>
          <p:cNvPr id="387" name="Google Shape;387;p73"/>
          <p:cNvPicPr preferRelativeResize="0"/>
          <p:nvPr/>
        </p:nvPicPr>
        <p:blipFill>
          <a:blip r:embed="rId3">
            <a:alphaModFix/>
          </a:blip>
          <a:stretch>
            <a:fillRect/>
          </a:stretch>
        </p:blipFill>
        <p:spPr>
          <a:xfrm>
            <a:off x="152400" y="1015525"/>
            <a:ext cx="8839200" cy="3252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What do we mean by </a:t>
            </a:r>
            <a:r>
              <a:rPr b="1" lang="en-GB"/>
              <a:t>D</a:t>
            </a:r>
            <a:r>
              <a:rPr b="1" lang="en-GB"/>
              <a:t>istributed</a:t>
            </a:r>
            <a:r>
              <a:rPr lang="en-GB"/>
              <a:t> mean here?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Narrow and wide transformations.</a:t>
            </a:r>
            <a:endParaRPr/>
          </a:p>
        </p:txBody>
      </p:sp>
      <p:sp>
        <p:nvSpPr>
          <p:cNvPr id="393" name="Google Shape;393;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Narrow transformations are the result of operations like </a:t>
            </a:r>
            <a:r>
              <a:rPr lang="en-GB" sz="1600">
                <a:latin typeface="Inconsolata"/>
                <a:ea typeface="Inconsolata"/>
                <a:cs typeface="Inconsolata"/>
                <a:sym typeface="Inconsolata"/>
              </a:rPr>
              <a:t>map</a:t>
            </a:r>
            <a:r>
              <a:rPr lang="en-GB" sz="1600"/>
              <a:t> and </a:t>
            </a:r>
            <a:r>
              <a:rPr lang="en-GB" sz="1600">
                <a:latin typeface="Inconsolata"/>
                <a:ea typeface="Inconsolata"/>
                <a:cs typeface="Inconsolata"/>
                <a:sym typeface="Inconsolata"/>
              </a:rPr>
              <a:t>filter</a:t>
            </a:r>
            <a:r>
              <a:rPr lang="en-GB" sz="1600"/>
              <a:t> which depend on data from a single partition only.</a:t>
            </a:r>
            <a:endParaRPr sz="1600"/>
          </a:p>
          <a:p>
            <a:pPr indent="-330200" lvl="0" marL="457200" rtl="0" algn="l">
              <a:spcBef>
                <a:spcPts val="1000"/>
              </a:spcBef>
              <a:spcAft>
                <a:spcPts val="0"/>
              </a:spcAft>
              <a:buSzPts val="1600"/>
              <a:buChar char="●"/>
            </a:pPr>
            <a:r>
              <a:rPr lang="en-GB" sz="1600"/>
              <a:t>An output RDD for these operations has partitions with records that originate from a single partition in the parent RDD.</a:t>
            </a:r>
            <a:endParaRPr sz="1600"/>
          </a:p>
          <a:p>
            <a:pPr indent="-330200" lvl="0" marL="457200" rtl="0" algn="l">
              <a:spcBef>
                <a:spcPts val="1000"/>
              </a:spcBef>
              <a:spcAft>
                <a:spcPts val="0"/>
              </a:spcAft>
              <a:buSzPts val="1600"/>
              <a:buChar char="●"/>
            </a:pPr>
            <a:r>
              <a:rPr lang="en-GB" sz="1600"/>
              <a:t>Wide transformations are the result of operations like </a:t>
            </a:r>
            <a:r>
              <a:rPr lang="en-GB" sz="1600">
                <a:latin typeface="Inconsolata"/>
                <a:ea typeface="Inconsolata"/>
                <a:cs typeface="Inconsolata"/>
                <a:sym typeface="Inconsolata"/>
              </a:rPr>
              <a:t>reduceByKey</a:t>
            </a:r>
            <a:r>
              <a:rPr lang="en-GB" sz="1600"/>
              <a:t>. The data required to compute the records in a single partition may reside in many partitions of the parent RDD. </a:t>
            </a:r>
            <a:endParaRPr sz="1600"/>
          </a:p>
          <a:p>
            <a:pPr indent="-330200" lvl="0" marL="457200" rtl="0" algn="l">
              <a:spcBef>
                <a:spcPts val="1000"/>
              </a:spcBef>
              <a:spcAft>
                <a:spcPts val="0"/>
              </a:spcAft>
              <a:buSzPts val="1600"/>
              <a:buChar char="●"/>
            </a:pPr>
            <a:r>
              <a:rPr lang="en-GB" sz="1600"/>
              <a:t>All of the tuples with the same key must end up in the same partition, and are processed by the same task. </a:t>
            </a:r>
            <a:endParaRPr sz="1600"/>
          </a:p>
          <a:p>
            <a:pPr indent="-330200" lvl="0" marL="457200" rtl="0" algn="l">
              <a:spcBef>
                <a:spcPts val="1000"/>
              </a:spcBef>
              <a:spcAft>
                <a:spcPts val="1000"/>
              </a:spcAft>
              <a:buSzPts val="1600"/>
              <a:buChar char="●"/>
            </a:pPr>
            <a:r>
              <a:rPr lang="en-GB" sz="1600"/>
              <a:t>To satisfy these operations, Spark must execute RDD shuffle, which transfers data across cluster and results in a new stage with a new set of partitions.</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Google Shape;398;p75"/>
          <p:cNvPicPr preferRelativeResize="0"/>
          <p:nvPr/>
        </p:nvPicPr>
        <p:blipFill>
          <a:blip r:embed="rId3">
            <a:alphaModFix/>
          </a:blip>
          <a:stretch>
            <a:fillRect/>
          </a:stretch>
        </p:blipFill>
        <p:spPr>
          <a:xfrm>
            <a:off x="1201299" y="418175"/>
            <a:ext cx="6741399" cy="43071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Narrow and wide transformations.</a:t>
            </a:r>
            <a:endParaRPr/>
          </a:p>
        </p:txBody>
      </p:sp>
      <p:pic>
        <p:nvPicPr>
          <p:cNvPr id="404" name="Google Shape;404;p76"/>
          <p:cNvPicPr preferRelativeResize="0"/>
          <p:nvPr/>
        </p:nvPicPr>
        <p:blipFill>
          <a:blip r:embed="rId3">
            <a:alphaModFix/>
          </a:blip>
          <a:stretch>
            <a:fillRect/>
          </a:stretch>
        </p:blipFill>
        <p:spPr>
          <a:xfrm>
            <a:off x="176725" y="1549251"/>
            <a:ext cx="8790553" cy="260462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77"/>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Putting everything together into perspective...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7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Visualizing things with Spark dashboard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pic>
        <p:nvPicPr>
          <p:cNvPr id="419" name="Google Shape;419;p79"/>
          <p:cNvPicPr preferRelativeResize="0"/>
          <p:nvPr/>
        </p:nvPicPr>
        <p:blipFill>
          <a:blip r:embed="rId3">
            <a:alphaModFix/>
          </a:blip>
          <a:stretch>
            <a:fillRect/>
          </a:stretch>
        </p:blipFill>
        <p:spPr>
          <a:xfrm>
            <a:off x="152400" y="831225"/>
            <a:ext cx="8839200" cy="357711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Google Shape;424;p80"/>
          <p:cNvPicPr preferRelativeResize="0"/>
          <p:nvPr/>
        </p:nvPicPr>
        <p:blipFill>
          <a:blip r:embed="rId3">
            <a:alphaModFix/>
          </a:blip>
          <a:stretch>
            <a:fillRect/>
          </a:stretch>
        </p:blipFill>
        <p:spPr>
          <a:xfrm>
            <a:off x="152400" y="709400"/>
            <a:ext cx="8839200" cy="4143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81"/>
          <p:cNvPicPr preferRelativeResize="0"/>
          <p:nvPr/>
        </p:nvPicPr>
        <p:blipFill>
          <a:blip r:embed="rId3">
            <a:alphaModFix/>
          </a:blip>
          <a:stretch>
            <a:fillRect/>
          </a:stretch>
        </p:blipFill>
        <p:spPr>
          <a:xfrm>
            <a:off x="152400" y="152400"/>
            <a:ext cx="8614096" cy="48386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id="434" name="Google Shape;434;p82"/>
          <p:cNvPicPr preferRelativeResize="0"/>
          <p:nvPr/>
        </p:nvPicPr>
        <p:blipFill>
          <a:blip r:embed="rId3">
            <a:alphaModFix/>
          </a:blip>
          <a:stretch>
            <a:fillRect/>
          </a:stretch>
        </p:blipFill>
        <p:spPr>
          <a:xfrm>
            <a:off x="152400" y="1022700"/>
            <a:ext cx="8839200" cy="263104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83"/>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Let’s implement linear regression in PySpark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30"/>
          <p:cNvSpPr txBox="1"/>
          <p:nvPr>
            <p:ph type="title"/>
          </p:nvPr>
        </p:nvSpPr>
        <p:spPr>
          <a:xfrm>
            <a:off x="490250" y="526350"/>
            <a:ext cx="78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t>Distributed</a:t>
            </a:r>
            <a:r>
              <a:rPr lang="en-GB"/>
              <a:t>: Multiple devices a.k.a cluster of devices working in coordination to carry out a computation.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Typical ML process</a:t>
            </a:r>
            <a:endParaRPr/>
          </a:p>
        </p:txBody>
      </p:sp>
      <p:sp>
        <p:nvSpPr>
          <p:cNvPr id="445" name="Google Shape;445;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AutoNum type="arabicPeriod"/>
            </a:pPr>
            <a:r>
              <a:rPr lang="en-GB"/>
              <a:t>Gathering and collecting relevant data</a:t>
            </a:r>
            <a:endParaRPr/>
          </a:p>
          <a:p>
            <a:pPr indent="-342900" lvl="0" marL="457200" rtl="0" algn="l">
              <a:spcBef>
                <a:spcPts val="0"/>
              </a:spcBef>
              <a:spcAft>
                <a:spcPts val="0"/>
              </a:spcAft>
              <a:buSzPts val="1800"/>
              <a:buAutoNum type="arabicPeriod"/>
            </a:pPr>
            <a:r>
              <a:rPr lang="en-GB"/>
              <a:t>Data cleaning, and inspection (EDA)</a:t>
            </a:r>
            <a:endParaRPr/>
          </a:p>
          <a:p>
            <a:pPr indent="-342900" lvl="0" marL="457200" rtl="0" algn="l">
              <a:spcBef>
                <a:spcPts val="0"/>
              </a:spcBef>
              <a:spcAft>
                <a:spcPts val="0"/>
              </a:spcAft>
              <a:buSzPts val="1800"/>
              <a:buAutoNum type="arabicPeriod"/>
            </a:pPr>
            <a:r>
              <a:rPr lang="en-GB"/>
              <a:t>Optional data processing and train-test split</a:t>
            </a:r>
            <a:endParaRPr/>
          </a:p>
          <a:p>
            <a:pPr indent="-342900" lvl="0" marL="457200" rtl="0" algn="l">
              <a:spcBef>
                <a:spcPts val="0"/>
              </a:spcBef>
              <a:spcAft>
                <a:spcPts val="0"/>
              </a:spcAft>
              <a:buSzPts val="1800"/>
              <a:buAutoNum type="arabicPeriod"/>
            </a:pPr>
            <a:r>
              <a:rPr lang="en-GB"/>
              <a:t>Train test split and generating some candidate models.				</a:t>
            </a:r>
            <a:endParaRPr/>
          </a:p>
          <a:p>
            <a:pPr indent="-342900" lvl="0" marL="457200" rtl="0" algn="l">
              <a:spcBef>
                <a:spcPts val="0"/>
              </a:spcBef>
              <a:spcAft>
                <a:spcPts val="0"/>
              </a:spcAft>
              <a:buSzPts val="1800"/>
              <a:buAutoNum type="arabicPeriod"/>
            </a:pPr>
            <a:r>
              <a:rPr lang="en-GB"/>
              <a:t>Evaluating and comparing models					</a:t>
            </a:r>
            <a:endParaRPr/>
          </a:p>
          <a:p>
            <a:pPr indent="-342900" lvl="0" marL="457200" rtl="0" algn="l">
              <a:spcBef>
                <a:spcPts val="0"/>
              </a:spcBef>
              <a:spcAft>
                <a:spcPts val="0"/>
              </a:spcAft>
              <a:buSzPts val="1800"/>
              <a:buAutoNum type="arabicPeriod"/>
            </a:pPr>
            <a:r>
              <a:rPr lang="en-GB"/>
              <a:t>Using the model to make predictions, </a:t>
            </a:r>
            <a:r>
              <a:rPr lang="en-GB"/>
              <a:t>recommendations</a:t>
            </a:r>
            <a:r>
              <a:rPr lang="en-GB"/>
              <a:t>, detect anomalies or solve more general business challenges.</a:t>
            </a:r>
            <a:endParaRPr/>
          </a:p>
          <a:p>
            <a:pPr indent="0" lvl="0" marL="0" rtl="0" algn="l">
              <a:spcBef>
                <a:spcPts val="1200"/>
              </a:spcBef>
              <a:spcAft>
                <a:spcPts val="0"/>
              </a:spcAft>
              <a:buNone/>
            </a:pPr>
            <a:r>
              <a:rPr lang="en-GB"/>
              <a:t>				</a:t>
            </a:r>
            <a:endParaRPr/>
          </a:p>
          <a:p>
            <a:pPr indent="0" lvl="0" marL="0" rtl="0" algn="l">
              <a:spcBef>
                <a:spcPts val="0"/>
              </a:spcBef>
              <a:spcAft>
                <a:spcPts val="0"/>
              </a:spcAft>
              <a:buNone/>
            </a:pPr>
            <a:r>
              <a:rPr lang="en-GB"/>
              <a: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rPr lang="en-GB"/>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1" name="Google Shape;451;p85"/>
          <p:cNvPicPr preferRelativeResize="0"/>
          <p:nvPr/>
        </p:nvPicPr>
        <p:blipFill>
          <a:blip r:embed="rId3">
            <a:alphaModFix/>
          </a:blip>
          <a:stretch>
            <a:fillRect/>
          </a:stretch>
        </p:blipFill>
        <p:spPr>
          <a:xfrm>
            <a:off x="311701" y="1117149"/>
            <a:ext cx="8278997" cy="34164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86"/>
          <p:cNvSpPr txBox="1"/>
          <p:nvPr>
            <p:ph type="title"/>
          </p:nvPr>
        </p:nvSpPr>
        <p:spPr>
          <a:xfrm>
            <a:off x="490250" y="526350"/>
            <a:ext cx="655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t>Spark in production:</a:t>
            </a:r>
            <a:r>
              <a:rPr lang="en-GB"/>
              <a:t> Beyond local environment and linear regression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87"/>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Use Structured APIs (Dataframes and Datasets)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8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SparkML and MLlib</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SparkML and MLlib</a:t>
            </a:r>
            <a:endParaRPr/>
          </a:p>
        </p:txBody>
      </p:sp>
      <p:sp>
        <p:nvSpPr>
          <p:cNvPr id="472" name="Google Shape;472;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Both </a:t>
            </a:r>
            <a:r>
              <a:rPr lang="en-GB"/>
              <a:t>packages leverage different core data structures.</a:t>
            </a:r>
            <a:endParaRPr/>
          </a:p>
          <a:p>
            <a:pPr indent="-342900" lvl="0" marL="457200" rtl="0" algn="l">
              <a:spcBef>
                <a:spcPts val="1000"/>
              </a:spcBef>
              <a:spcAft>
                <a:spcPts val="0"/>
              </a:spcAft>
              <a:buSzPts val="1800"/>
              <a:buChar char="●"/>
            </a:pPr>
            <a:r>
              <a:rPr lang="en-GB"/>
              <a:t>SparkML maintains an interface for use with Spark DataFrames. </a:t>
            </a:r>
            <a:endParaRPr/>
          </a:p>
          <a:p>
            <a:pPr indent="-342900" lvl="0" marL="457200" rtl="0" algn="l">
              <a:spcBef>
                <a:spcPts val="1000"/>
              </a:spcBef>
              <a:spcAft>
                <a:spcPts val="0"/>
              </a:spcAft>
              <a:buSzPts val="1800"/>
              <a:buChar char="●"/>
            </a:pPr>
            <a:r>
              <a:rPr lang="en-GB"/>
              <a:t>SparkML </a:t>
            </a:r>
            <a:r>
              <a:rPr lang="en-GB"/>
              <a:t>also maintains a high level interface for building machine learning pipelines that help standardize the way in which you perform the above steps. </a:t>
            </a:r>
            <a:endParaRPr/>
          </a:p>
          <a:p>
            <a:pPr indent="-342900" lvl="0" marL="457200" rtl="0" algn="l">
              <a:spcBef>
                <a:spcPts val="1000"/>
              </a:spcBef>
              <a:spcAft>
                <a:spcPts val="0"/>
              </a:spcAft>
              <a:buSzPts val="1800"/>
              <a:buChar char="●"/>
            </a:pPr>
            <a:r>
              <a:rPr lang="en-GB"/>
              <a:t>MLlib maintains interfaces for Spark’s Low-Level, RDD APIs. o use its features, we've to work with data models like Vector, LabeledPoint, and Matrix. </a:t>
            </a:r>
            <a:endParaRPr/>
          </a:p>
          <a:p>
            <a:pPr indent="-342900" lvl="0" marL="457200" rtl="0" algn="l">
              <a:spcBef>
                <a:spcPts val="1000"/>
              </a:spcBef>
              <a:spcAft>
                <a:spcPts val="1000"/>
              </a:spcAft>
              <a:buSzPts val="1800"/>
              <a:buChar char="●"/>
            </a:pPr>
            <a:r>
              <a:rPr lang="en-GB"/>
              <a:t>MLlib has now been pushed to </a:t>
            </a:r>
            <a:r>
              <a:rPr lang="en-GB"/>
              <a:t>maintenance</a:t>
            </a:r>
            <a:r>
              <a:rPr lang="en-GB"/>
              <a:t> mode.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 level SparkML concepts</a:t>
            </a:r>
            <a:endParaRPr/>
          </a:p>
        </p:txBody>
      </p:sp>
      <p:sp>
        <p:nvSpPr>
          <p:cNvPr id="478" name="Google Shape;478;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GB">
                <a:solidFill>
                  <a:schemeClr val="lt2"/>
                </a:solidFill>
              </a:rPr>
              <a:t>Transformers</a:t>
            </a:r>
            <a:r>
              <a:rPr lang="en-GB"/>
              <a:t>: Pre-processing the raw data and feature generation (manipulate columns)</a:t>
            </a:r>
            <a:endParaRPr/>
          </a:p>
          <a:p>
            <a:pPr indent="-342900" lvl="0" marL="457200" rtl="0" algn="l">
              <a:spcBef>
                <a:spcPts val="1000"/>
              </a:spcBef>
              <a:spcAft>
                <a:spcPts val="0"/>
              </a:spcAft>
              <a:buSzPts val="1800"/>
              <a:buChar char="●"/>
            </a:pPr>
            <a:r>
              <a:rPr b="1" lang="en-GB">
                <a:solidFill>
                  <a:schemeClr val="lt2"/>
                </a:solidFill>
              </a:rPr>
              <a:t>Estimators</a:t>
            </a:r>
            <a:r>
              <a:rPr lang="en-GB"/>
              <a:t>: Models that we’ll be training to make predictions</a:t>
            </a:r>
            <a:endParaRPr/>
          </a:p>
          <a:p>
            <a:pPr indent="-342900" lvl="0" marL="457200" rtl="0" algn="l">
              <a:spcBef>
                <a:spcPts val="1000"/>
              </a:spcBef>
              <a:spcAft>
                <a:spcPts val="0"/>
              </a:spcAft>
              <a:buSzPts val="1800"/>
              <a:buChar char="●"/>
            </a:pPr>
            <a:r>
              <a:rPr b="1" lang="en-GB">
                <a:solidFill>
                  <a:schemeClr val="lt2"/>
                </a:solidFill>
              </a:rPr>
              <a:t>Evaluators</a:t>
            </a:r>
            <a:r>
              <a:rPr lang="en-GB"/>
              <a:t>: Mechanisms to evaluate estimators based on some criteria.</a:t>
            </a:r>
            <a:endParaRPr/>
          </a:p>
          <a:p>
            <a:pPr indent="-342900" lvl="0" marL="457200" rtl="0" algn="l">
              <a:spcBef>
                <a:spcPts val="1000"/>
              </a:spcBef>
              <a:spcAft>
                <a:spcPts val="0"/>
              </a:spcAft>
              <a:buSzPts val="1800"/>
              <a:buChar char="●"/>
            </a:pPr>
            <a:r>
              <a:rPr b="1" lang="en-GB">
                <a:solidFill>
                  <a:schemeClr val="lt2"/>
                </a:solidFill>
              </a:rPr>
              <a:t>Stage</a:t>
            </a:r>
            <a:r>
              <a:rPr lang="en-GB"/>
              <a:t>: Single pass of data through transformers / estimators / evaluators.</a:t>
            </a:r>
            <a:endParaRPr/>
          </a:p>
          <a:p>
            <a:pPr indent="-342900" lvl="0" marL="457200" rtl="0" algn="l">
              <a:spcBef>
                <a:spcPts val="1000"/>
              </a:spcBef>
              <a:spcAft>
                <a:spcPts val="0"/>
              </a:spcAft>
              <a:buSzPts val="1800"/>
              <a:buChar char="●"/>
            </a:pPr>
            <a:r>
              <a:rPr b="1" lang="en-GB">
                <a:solidFill>
                  <a:schemeClr val="lt2"/>
                </a:solidFill>
              </a:rPr>
              <a:t>Pipeline</a:t>
            </a:r>
            <a:r>
              <a:rPr lang="en-GB"/>
              <a:t>: Sequential specification of stages, similar to scikit-learn’s pipeline concept.</a:t>
            </a:r>
            <a:endParaRPr/>
          </a:p>
          <a:p>
            <a:pPr indent="0" lvl="0" marL="0" rtl="0" algn="l">
              <a:spcBef>
                <a:spcPts val="1000"/>
              </a:spcBef>
              <a:spcAft>
                <a:spcPts val="16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nice-to-know things</a:t>
            </a:r>
            <a:endParaRPr/>
          </a:p>
        </p:txBody>
      </p:sp>
      <p:sp>
        <p:nvSpPr>
          <p:cNvPr id="484" name="Google Shape;484;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most algorithms,</a:t>
            </a:r>
            <a:endParaRPr/>
          </a:p>
          <a:p>
            <a:pPr indent="-342900" lvl="0" marL="457200" rtl="0" algn="l">
              <a:spcBef>
                <a:spcPts val="1600"/>
              </a:spcBef>
              <a:spcAft>
                <a:spcPts val="0"/>
              </a:spcAft>
              <a:buSzPts val="1800"/>
              <a:buChar char="●"/>
            </a:pPr>
            <a:r>
              <a:rPr lang="en-GB"/>
              <a:t>The training data has a single feature column called “</a:t>
            </a:r>
            <a:r>
              <a:rPr lang="en-GB">
                <a:solidFill>
                  <a:schemeClr val="lt2"/>
                </a:solidFill>
              </a:rPr>
              <a:t>features</a:t>
            </a:r>
            <a:r>
              <a:rPr lang="en-GB"/>
              <a:t>”, and label column called “</a:t>
            </a:r>
            <a:r>
              <a:rPr lang="en-GB">
                <a:solidFill>
                  <a:schemeClr val="lt2"/>
                </a:solidFill>
              </a:rPr>
              <a:t>label</a:t>
            </a:r>
            <a:r>
              <a:rPr lang="en-GB"/>
              <a:t>”.</a:t>
            </a:r>
            <a:endParaRPr/>
          </a:p>
          <a:p>
            <a:pPr indent="-342900" lvl="0" marL="457200" rtl="0" algn="l">
              <a:spcBef>
                <a:spcPts val="1000"/>
              </a:spcBef>
              <a:spcAft>
                <a:spcPts val="0"/>
              </a:spcAft>
              <a:buSzPts val="1800"/>
              <a:buChar char="●"/>
            </a:pPr>
            <a:r>
              <a:rPr lang="en-GB"/>
              <a:t>Accepted data-structure for features is “</a:t>
            </a:r>
            <a:r>
              <a:rPr lang="en-GB">
                <a:solidFill>
                  <a:schemeClr val="lt2"/>
                </a:solidFill>
              </a:rPr>
              <a:t>Vector of Doubles</a:t>
            </a:r>
            <a:r>
              <a:rPr lang="en-GB"/>
              <a:t>” (could be sparse or dense).</a:t>
            </a:r>
            <a:endParaRPr/>
          </a:p>
          <a:p>
            <a:pPr indent="-342900" lvl="0" marL="457200" rtl="0" algn="l">
              <a:spcBef>
                <a:spcPts val="1000"/>
              </a:spcBef>
              <a:spcAft>
                <a:spcPts val="0"/>
              </a:spcAft>
              <a:buSzPts val="1800"/>
              <a:buChar char="●"/>
            </a:pPr>
            <a:r>
              <a:rPr lang="en-GB"/>
              <a:t>You can use R-formula for specifying transformations declaratively.</a:t>
            </a:r>
            <a:endParaRPr/>
          </a:p>
          <a:p>
            <a:pPr indent="-342900" lvl="0" marL="457200" rtl="0" algn="l">
              <a:spcBef>
                <a:spcPts val="1000"/>
              </a:spcBef>
              <a:spcAft>
                <a:spcPts val="0"/>
              </a:spcAft>
              <a:buSzPts val="1800"/>
              <a:buChar char="●"/>
            </a:pPr>
            <a:r>
              <a:rPr lang="en-GB"/>
              <a:t>Fitting an ML model (calling </a:t>
            </a:r>
            <a:r>
              <a:rPr b="1" lang="en-GB"/>
              <a:t>fit</a:t>
            </a:r>
            <a:r>
              <a:rPr lang="en-GB"/>
              <a:t> method) is always eagerly performed.</a:t>
            </a:r>
            <a:endParaRPr/>
          </a:p>
          <a:p>
            <a:pPr indent="-342900" lvl="0" marL="457200" rtl="0" algn="l">
              <a:spcBef>
                <a:spcPts val="1000"/>
              </a:spcBef>
              <a:spcAft>
                <a:spcPts val="0"/>
              </a:spcAft>
              <a:buSzPts val="1800"/>
              <a:buChar char="●"/>
            </a:pPr>
            <a:r>
              <a:rPr lang="en-GB"/>
              <a:t>To make predictions, we call the </a:t>
            </a:r>
            <a:r>
              <a:rPr b="1" lang="en-GB"/>
              <a:t>transform</a:t>
            </a:r>
            <a:r>
              <a:rPr lang="en-GB"/>
              <a:t> method on the fitted model.</a:t>
            </a:r>
            <a:endParaRPr/>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pic>
        <p:nvPicPr>
          <p:cNvPr id="489" name="Google Shape;489;p92"/>
          <p:cNvPicPr preferRelativeResize="0"/>
          <p:nvPr/>
        </p:nvPicPr>
        <p:blipFill>
          <a:blip r:embed="rId3">
            <a:alphaModFix/>
          </a:blip>
          <a:stretch>
            <a:fillRect/>
          </a:stretch>
        </p:blipFill>
        <p:spPr>
          <a:xfrm>
            <a:off x="152400" y="344213"/>
            <a:ext cx="8839203" cy="445508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93"/>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Structured streaming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31"/>
          <p:cNvSpPr txBox="1"/>
          <p:nvPr>
            <p:ph type="title"/>
          </p:nvPr>
        </p:nvSpPr>
        <p:spPr>
          <a:xfrm>
            <a:off x="490250" y="526350"/>
            <a:ext cx="78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t>ML</a:t>
            </a:r>
            <a:r>
              <a:rPr lang="en-GB"/>
              <a:t>: Learning from data and generating inferences. Supervised / Unsupervised.</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Structured Streaming in Spark</a:t>
            </a:r>
            <a:endParaRPr/>
          </a:p>
        </p:txBody>
      </p:sp>
      <p:sp>
        <p:nvSpPr>
          <p:cNvPr id="500" name="Google Shape;500;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High-level API for building </a:t>
            </a:r>
            <a:r>
              <a:rPr lang="en-GB">
                <a:solidFill>
                  <a:schemeClr val="lt2"/>
                </a:solidFill>
              </a:rPr>
              <a:t>continuous applications</a:t>
            </a:r>
            <a:r>
              <a:rPr lang="en-GB"/>
              <a:t>, Spark 2.x onwards</a:t>
            </a:r>
            <a:endParaRPr/>
          </a:p>
          <a:p>
            <a:pPr indent="0" lvl="0" marL="0" rtl="0" algn="l">
              <a:spcBef>
                <a:spcPts val="1600"/>
              </a:spcBef>
              <a:spcAft>
                <a:spcPts val="0"/>
              </a:spcAft>
              <a:buNone/>
            </a:pPr>
            <a:r>
              <a:rPr lang="en-GB"/>
              <a:t>How it works?</a:t>
            </a:r>
            <a:endParaRPr/>
          </a:p>
          <a:p>
            <a:pPr indent="-342900" lvl="0" marL="457200" rtl="0" algn="l">
              <a:spcBef>
                <a:spcPts val="1600"/>
              </a:spcBef>
              <a:spcAft>
                <a:spcPts val="0"/>
              </a:spcAft>
              <a:buSzPts val="1800"/>
              <a:buChar char="●"/>
            </a:pPr>
            <a:r>
              <a:rPr lang="en-GB"/>
              <a:t>You can load stream from “replayable sources” (Kafka, Kinesis, filestream, etc) into Datasets and Dataframes.</a:t>
            </a:r>
            <a:endParaRPr/>
          </a:p>
          <a:p>
            <a:pPr indent="-342900" lvl="0" marL="457200" rtl="0" algn="l">
              <a:spcBef>
                <a:spcPts val="0"/>
              </a:spcBef>
              <a:spcAft>
                <a:spcPts val="0"/>
              </a:spcAft>
              <a:buSzPts val="1800"/>
              <a:buChar char="●"/>
            </a:pPr>
            <a:r>
              <a:rPr lang="en-GB"/>
              <a:t>You can</a:t>
            </a:r>
            <a:r>
              <a:rPr lang="en-GB"/>
              <a:t> then describe the batch-job like query, and spark will take care of running them incrementally incrementally, ensuring “Consistency”, “Fault tolerance”, and “Order”. </a:t>
            </a:r>
            <a:endParaRPr/>
          </a:p>
          <a:p>
            <a:pPr indent="-342900" lvl="0" marL="457200" rtl="0" algn="l">
              <a:spcBef>
                <a:spcPts val="0"/>
              </a:spcBef>
              <a:spcAft>
                <a:spcPts val="0"/>
              </a:spcAft>
              <a:buSzPts val="1800"/>
              <a:buChar char="●"/>
            </a:pPr>
            <a:r>
              <a:rPr lang="en-GB"/>
              <a:t>The outputs of the query are “transactionally” written to sink (File sinks, in-memory sinks, databases)</a:t>
            </a:r>
            <a:endParaRPr/>
          </a:p>
          <a:p>
            <a:pPr indent="0" lvl="0" marL="0" rtl="0" algn="l">
              <a:spcBef>
                <a:spcPts val="1600"/>
              </a:spcBef>
              <a:spcAft>
                <a:spcPts val="0"/>
              </a:spcAft>
              <a:buNone/>
            </a:pPr>
            <a:r>
              <a:rPr lang="en-GB"/>
              <a:t>Use cases: ETL pipelines, Online machine learning</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pic>
        <p:nvPicPr>
          <p:cNvPr id="505" name="Google Shape;505;p95"/>
          <p:cNvPicPr preferRelativeResize="0"/>
          <p:nvPr/>
        </p:nvPicPr>
        <p:blipFill>
          <a:blip r:embed="rId3">
            <a:alphaModFix/>
          </a:blip>
          <a:stretch>
            <a:fillRect/>
          </a:stretch>
        </p:blipFill>
        <p:spPr>
          <a:xfrm>
            <a:off x="739687" y="488150"/>
            <a:ext cx="7664627" cy="402077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96"/>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Setting up cluster</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DIY</a:t>
            </a:r>
            <a:endParaRPr/>
          </a:p>
        </p:txBody>
      </p:sp>
      <p:sp>
        <p:nvSpPr>
          <p:cNvPr id="516" name="Google Shape;516;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Procure multiple machines</a:t>
            </a:r>
            <a:endParaRPr/>
          </a:p>
          <a:p>
            <a:pPr indent="-342900" lvl="0" marL="457200" rtl="0" algn="l">
              <a:spcBef>
                <a:spcPts val="0"/>
              </a:spcBef>
              <a:spcAft>
                <a:spcPts val="0"/>
              </a:spcAft>
              <a:buSzPts val="1800"/>
              <a:buChar char="●"/>
            </a:pPr>
            <a:r>
              <a:rPr lang="en-GB"/>
              <a:t>Add master and slave DNS lookup entries in </a:t>
            </a:r>
            <a:r>
              <a:rPr lang="en-GB">
                <a:latin typeface="Inconsolata"/>
                <a:ea typeface="Inconsolata"/>
                <a:cs typeface="Inconsolata"/>
                <a:sym typeface="Inconsolata"/>
              </a:rPr>
              <a:t>/etc/hosts</a:t>
            </a:r>
            <a:r>
              <a:rPr lang="en-GB"/>
              <a:t> file</a:t>
            </a:r>
            <a:endParaRPr/>
          </a:p>
          <a:p>
            <a:pPr indent="-342900" lvl="0" marL="457200" rtl="0" algn="l">
              <a:spcBef>
                <a:spcPts val="0"/>
              </a:spcBef>
              <a:spcAft>
                <a:spcPts val="0"/>
              </a:spcAft>
              <a:buSzPts val="1800"/>
              <a:buChar char="●"/>
            </a:pPr>
            <a:r>
              <a:rPr lang="en-GB"/>
              <a:t>Configure ssh to slaves on master node</a:t>
            </a:r>
            <a:endParaRPr/>
          </a:p>
          <a:p>
            <a:pPr indent="-342900" lvl="0" marL="457200" rtl="0" algn="l">
              <a:spcBef>
                <a:spcPts val="0"/>
              </a:spcBef>
              <a:spcAft>
                <a:spcPts val="0"/>
              </a:spcAft>
              <a:buSzPts val="1800"/>
              <a:buChar char="●"/>
            </a:pPr>
            <a:r>
              <a:rPr lang="en-GB"/>
              <a:t>Install java and Spark binary</a:t>
            </a:r>
            <a:endParaRPr/>
          </a:p>
          <a:p>
            <a:pPr indent="-342900" lvl="0" marL="457200" rtl="0" algn="l">
              <a:spcBef>
                <a:spcPts val="0"/>
              </a:spcBef>
              <a:spcAft>
                <a:spcPts val="0"/>
              </a:spcAft>
              <a:buSzPts val="1800"/>
              <a:buChar char="●"/>
            </a:pPr>
            <a:r>
              <a:rPr lang="en-GB"/>
              <a:t>Add master and slave node configurations (IPs, Java home, etc)</a:t>
            </a:r>
            <a:endParaRPr/>
          </a:p>
          <a:p>
            <a:pPr indent="-342900" lvl="0" marL="457200" rtl="0" algn="l">
              <a:spcBef>
                <a:spcPts val="0"/>
              </a:spcBef>
              <a:spcAft>
                <a:spcPts val="0"/>
              </a:spcAft>
              <a:buSzPts val="1800"/>
              <a:buChar char="●"/>
            </a:pPr>
            <a:r>
              <a:rPr lang="en-GB"/>
              <a:t>Start cluster from master</a:t>
            </a:r>
            <a:endParaRPr/>
          </a:p>
          <a:p>
            <a:pPr indent="-342900" lvl="0" marL="457200" rtl="0" algn="l">
              <a:spcBef>
                <a:spcPts val="0"/>
              </a:spcBef>
              <a:spcAft>
                <a:spcPts val="0"/>
              </a:spcAft>
              <a:buSzPts val="1800"/>
              <a:buChar char="●"/>
            </a:pPr>
            <a:r>
              <a:rPr lang="en-GB"/>
              <a:t>Use Spark Master UI and Spark Application UI</a:t>
            </a:r>
            <a:endParaRPr/>
          </a:p>
          <a:p>
            <a:pPr indent="0" lvl="0" marL="0" rtl="0" algn="l">
              <a:spcBef>
                <a:spcPts val="1600"/>
              </a:spcBef>
              <a:spcAft>
                <a:spcPts val="0"/>
              </a:spcAft>
              <a:buNone/>
            </a:pPr>
            <a:r>
              <a:rPr lang="en-GB"/>
              <a:t>Source: </a:t>
            </a:r>
            <a:r>
              <a:rPr b="1" lang="en-GB" u="sng">
                <a:solidFill>
                  <a:schemeClr val="hlink"/>
                </a:solidFill>
                <a:hlinkClick r:id="rId3"/>
              </a:rPr>
              <a:t>https://medium.com/ymedialabs-innovation/apache-spark-on-a-multi-node-cluster-b75967c8cb2b</a:t>
            </a:r>
            <a:r>
              <a:rPr b="1" lang="en-GB"/>
              <a:t> </a:t>
            </a:r>
            <a:endParaRPr b="1"/>
          </a:p>
          <a:p>
            <a:pPr indent="0" lvl="0" marL="0" rtl="0" algn="l">
              <a:spcBef>
                <a:spcPts val="160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Submitting jobs through spark-submit</a:t>
            </a:r>
            <a:endParaRPr/>
          </a:p>
        </p:txBody>
      </p:sp>
      <p:sp>
        <p:nvSpPr>
          <p:cNvPr id="522" name="Google Shape;522;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GB"/>
              <a:t>CLI utility that allows you to submit applications to a spark cluster to run.</a:t>
            </a:r>
            <a:endParaRPr/>
          </a:p>
          <a:p>
            <a:pPr indent="-342900" lvl="0" marL="457200" rtl="0" algn="l">
              <a:spcBef>
                <a:spcPts val="0"/>
              </a:spcBef>
              <a:spcAft>
                <a:spcPts val="0"/>
              </a:spcAft>
              <a:buSzPts val="1800"/>
              <a:buChar char="●"/>
            </a:pPr>
            <a:r>
              <a:rPr lang="en-GB"/>
              <a:t>You can either </a:t>
            </a:r>
            <a:r>
              <a:rPr lang="en-GB"/>
              <a:t>initiate</a:t>
            </a:r>
            <a:r>
              <a:rPr lang="en-GB"/>
              <a:t> </a:t>
            </a:r>
            <a:r>
              <a:rPr lang="en-GB"/>
              <a:t>execution, request status of Spark applications, or kill them.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Detailed explanation with examples: </a:t>
            </a:r>
            <a:r>
              <a:rPr lang="en-GB" u="sng">
                <a:solidFill>
                  <a:schemeClr val="hlink"/>
                </a:solidFill>
                <a:hlinkClick r:id="rId3"/>
              </a:rPr>
              <a:t>https://spark.apache.org/docs/latest/submitting-applications.html</a:t>
            </a:r>
            <a:r>
              <a:rPr lang="en-GB"/>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99"/>
          <p:cNvSpPr txBox="1"/>
          <p:nvPr>
            <p:ph type="title"/>
          </p:nvPr>
        </p:nvSpPr>
        <p:spPr>
          <a:xfrm>
            <a:off x="490250" y="526350"/>
            <a:ext cx="5054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Setting up Spark cluster on cloud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options for Spark</a:t>
            </a:r>
            <a:endParaRPr/>
          </a:p>
        </p:txBody>
      </p:sp>
      <p:sp>
        <p:nvSpPr>
          <p:cNvPr id="533" name="Google Shape;533;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Platform-as-a-service options</a:t>
            </a:r>
            <a:endParaRPr/>
          </a:p>
          <a:p>
            <a:pPr indent="-342900" lvl="0" marL="457200" rtl="0" algn="l">
              <a:spcBef>
                <a:spcPts val="1600"/>
              </a:spcBef>
              <a:spcAft>
                <a:spcPts val="0"/>
              </a:spcAft>
              <a:buSzPts val="1800"/>
              <a:buChar char="●"/>
            </a:pPr>
            <a:r>
              <a:rPr lang="en-GB"/>
              <a:t>Amazon Web Services Elastic MapReduce</a:t>
            </a:r>
            <a:endParaRPr/>
          </a:p>
          <a:p>
            <a:pPr indent="-342900" lvl="0" marL="457200" rtl="0" algn="l">
              <a:spcBef>
                <a:spcPts val="0"/>
              </a:spcBef>
              <a:spcAft>
                <a:spcPts val="0"/>
              </a:spcAft>
              <a:buSzPts val="1800"/>
              <a:buChar char="●"/>
            </a:pPr>
            <a:r>
              <a:rPr lang="en-GB"/>
              <a:t>Azure HDinsight</a:t>
            </a:r>
            <a:endParaRPr/>
          </a:p>
          <a:p>
            <a:pPr indent="-342900" lvl="0" marL="457200" rtl="0" algn="l">
              <a:spcBef>
                <a:spcPts val="0"/>
              </a:spcBef>
              <a:spcAft>
                <a:spcPts val="0"/>
              </a:spcAft>
              <a:buSzPts val="1800"/>
              <a:buChar char="●"/>
            </a:pPr>
            <a:r>
              <a:rPr lang="en-GB"/>
              <a:t>Google Dataproc</a:t>
            </a:r>
            <a:endParaRPr/>
          </a:p>
          <a:p>
            <a:pPr indent="0" lvl="0" marL="0" rtl="0" algn="l">
              <a:spcBef>
                <a:spcPts val="1600"/>
              </a:spcBef>
              <a:spcAft>
                <a:spcPts val="0"/>
              </a:spcAft>
              <a:buNone/>
            </a:pPr>
            <a:r>
              <a:rPr lang="en-GB"/>
              <a:t>Recent benchmarking shows similar performance. Features to look for,</a:t>
            </a:r>
            <a:endParaRPr/>
          </a:p>
          <a:p>
            <a:pPr indent="-342900" lvl="0" marL="457200" rtl="0" algn="l">
              <a:spcBef>
                <a:spcPts val="1600"/>
              </a:spcBef>
              <a:spcAft>
                <a:spcPts val="0"/>
              </a:spcAft>
              <a:buSzPts val="1800"/>
              <a:buChar char="●"/>
            </a:pPr>
            <a:r>
              <a:rPr lang="en-GB"/>
              <a:t>Easy deployments</a:t>
            </a:r>
            <a:endParaRPr/>
          </a:p>
          <a:p>
            <a:pPr indent="-342900" lvl="0" marL="457200" rtl="0" algn="l">
              <a:spcBef>
                <a:spcPts val="0"/>
              </a:spcBef>
              <a:spcAft>
                <a:spcPts val="0"/>
              </a:spcAft>
              <a:buSzPts val="1800"/>
              <a:buChar char="●"/>
            </a:pPr>
            <a:r>
              <a:rPr lang="en-GB"/>
              <a:t>On demand Elasticity</a:t>
            </a:r>
            <a:endParaRPr/>
          </a:p>
          <a:p>
            <a:pPr indent="-342900" lvl="0" marL="457200" rtl="0" algn="l">
              <a:spcBef>
                <a:spcPts val="0"/>
              </a:spcBef>
              <a:spcAft>
                <a:spcPts val="0"/>
              </a:spcAft>
              <a:buSzPts val="1800"/>
              <a:buChar char="●"/>
            </a:pPr>
            <a:r>
              <a:rPr lang="en-GB"/>
              <a:t>Decoupled compute and storage</a:t>
            </a:r>
            <a:endParaRPr/>
          </a:p>
          <a:p>
            <a:pPr indent="-342900" lvl="0" marL="457200" rtl="0" algn="l">
              <a:spcBef>
                <a:spcPts val="0"/>
              </a:spcBef>
              <a:spcAft>
                <a:spcPts val="0"/>
              </a:spcAft>
              <a:buSzPts val="1800"/>
              <a:buChar char="●"/>
            </a:pPr>
            <a:r>
              <a:rPr lang="en-GB"/>
              <a:t>Pay per go pricing</a:t>
            </a:r>
            <a:endParaRPr/>
          </a:p>
          <a:p>
            <a:pPr indent="0" lvl="0" marL="0" rtl="0" algn="l">
              <a:spcBef>
                <a:spcPts val="1600"/>
              </a:spcBef>
              <a:spcAft>
                <a:spcPts val="16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Common deployment patterns</a:t>
            </a:r>
            <a:endParaRPr/>
          </a:p>
        </p:txBody>
      </p:sp>
      <p:sp>
        <p:nvSpPr>
          <p:cNvPr id="539" name="Google Shape;539;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Train offline -&gt; Store results in db -&gt; Use them. (Recommender systems)</a:t>
            </a:r>
            <a:endParaRPr/>
          </a:p>
          <a:p>
            <a:pPr indent="-342900" lvl="0" marL="457200" rtl="0" algn="l">
              <a:spcBef>
                <a:spcPts val="0"/>
              </a:spcBef>
              <a:spcAft>
                <a:spcPts val="0"/>
              </a:spcAft>
              <a:buSzPts val="1800"/>
              <a:buChar char="●"/>
            </a:pPr>
            <a:r>
              <a:rPr lang="en-GB"/>
              <a:t>Train offline -&gt; persist model to disk -&gt; Load into spark application and serve. (High latency, load balancing to be handled manually)</a:t>
            </a:r>
            <a:endParaRPr/>
          </a:p>
          <a:p>
            <a:pPr indent="-342900" lvl="0" marL="457200" rtl="0" algn="l">
              <a:spcBef>
                <a:spcPts val="0"/>
              </a:spcBef>
              <a:spcAft>
                <a:spcPts val="0"/>
              </a:spcAft>
              <a:buSzPts val="1800"/>
              <a:buChar char="●"/>
            </a:pPr>
            <a:r>
              <a:rPr lang="en-GB"/>
              <a:t>Train online -&gt; Use it online (Structured streaming)</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102"/>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t>Alternatives</a:t>
            </a:r>
            <a:r>
              <a:rPr lang="en-GB"/>
              <a:t>: Apache Mahout, Apache Flink, Dask</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103"/>
          <p:cNvPicPr preferRelativeResize="0"/>
          <p:nvPr/>
        </p:nvPicPr>
        <p:blipFill>
          <a:blip r:embed="rId3">
            <a:alphaModFix/>
          </a:blip>
          <a:stretch>
            <a:fillRect/>
          </a:stretch>
        </p:blipFill>
        <p:spPr>
          <a:xfrm>
            <a:off x="4661325" y="60550"/>
            <a:ext cx="3376948" cy="4838702"/>
          </a:xfrm>
          <a:prstGeom prst="rect">
            <a:avLst/>
          </a:prstGeom>
          <a:noFill/>
          <a:ln>
            <a:noFill/>
          </a:ln>
        </p:spPr>
      </p:pic>
      <p:sp>
        <p:nvSpPr>
          <p:cNvPr id="550" name="Google Shape;550;p103"/>
          <p:cNvSpPr/>
          <p:nvPr/>
        </p:nvSpPr>
        <p:spPr>
          <a:xfrm>
            <a:off x="8038275" y="1705475"/>
            <a:ext cx="834900" cy="342300"/>
          </a:xfrm>
          <a:prstGeom prst="lef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Proxima Nova"/>
                <a:ea typeface="Proxima Nova"/>
                <a:cs typeface="Proxima Nova"/>
                <a:sym typeface="Proxima Nova"/>
              </a:rPr>
              <a:t>  </a:t>
            </a:r>
            <a:r>
              <a:rPr lang="en-GB" sz="1100">
                <a:latin typeface="Proxima Nova"/>
                <a:ea typeface="Proxima Nova"/>
                <a:cs typeface="Proxima Nova"/>
                <a:sym typeface="Proxima Nova"/>
              </a:rPr>
              <a:t>Spark</a:t>
            </a:r>
            <a:endParaRPr sz="1100">
              <a:latin typeface="Proxima Nova"/>
              <a:ea typeface="Proxima Nova"/>
              <a:cs typeface="Proxima Nova"/>
              <a:sym typeface="Proxima Nova"/>
            </a:endParaRPr>
          </a:p>
        </p:txBody>
      </p:sp>
      <p:sp>
        <p:nvSpPr>
          <p:cNvPr id="551" name="Google Shape;551;p103"/>
          <p:cNvSpPr/>
          <p:nvPr/>
        </p:nvSpPr>
        <p:spPr>
          <a:xfrm>
            <a:off x="3749075" y="4358625"/>
            <a:ext cx="793200" cy="4008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latin typeface="Proxima Nova"/>
                <a:ea typeface="Proxima Nova"/>
                <a:cs typeface="Proxima Nova"/>
                <a:sym typeface="Proxima Nova"/>
              </a:rPr>
              <a:t>Spark</a:t>
            </a:r>
            <a:endParaRPr/>
          </a:p>
        </p:txBody>
      </p:sp>
      <p:sp>
        <p:nvSpPr>
          <p:cNvPr id="552" name="Google Shape;552;p103"/>
          <p:cNvSpPr txBox="1"/>
          <p:nvPr>
            <p:ph type="title"/>
          </p:nvPr>
        </p:nvSpPr>
        <p:spPr>
          <a:xfrm>
            <a:off x="715675" y="334625"/>
            <a:ext cx="2482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t>Beyond 7</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32"/>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Okay, but what is </a:t>
            </a:r>
            <a:r>
              <a:rPr b="1" lang="en-GB"/>
              <a:t>Apache Spark</a:t>
            </a:r>
            <a:r>
              <a:rPr lang="en-GB"/>
              <a: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Getting beyond 7</a:t>
            </a:r>
            <a:endParaRPr/>
          </a:p>
        </p:txBody>
      </p:sp>
      <p:sp>
        <p:nvSpPr>
          <p:cNvPr id="558" name="Google Shape;558;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u="sng">
                <a:solidFill>
                  <a:schemeClr val="accent5"/>
                </a:solidFill>
                <a:hlinkClick r:id="rId3"/>
              </a:rPr>
              <a:t>https://pages.databricks.com/definitive-guide-spark.html</a:t>
            </a:r>
            <a:r>
              <a:rPr lang="en-GB"/>
              <a:t>  (Spark: The Definitive Guide by Databricks). PS: Image courtesy.</a:t>
            </a:r>
            <a:endParaRPr/>
          </a:p>
          <a:p>
            <a:pPr indent="-342900" lvl="0" marL="457200" rtl="0" algn="l">
              <a:spcBef>
                <a:spcPts val="0"/>
              </a:spcBef>
              <a:spcAft>
                <a:spcPts val="0"/>
              </a:spcAft>
              <a:buSzPts val="1800"/>
              <a:buChar char="●"/>
            </a:pPr>
            <a:r>
              <a:rPr lang="en-GB"/>
              <a:t>Know the standard library well!</a:t>
            </a:r>
            <a:endParaRPr/>
          </a:p>
          <a:p>
            <a:pPr indent="-342900" lvl="0" marL="457200" rtl="0" algn="l">
              <a:spcBef>
                <a:spcPts val="0"/>
              </a:spcBef>
              <a:spcAft>
                <a:spcPts val="0"/>
              </a:spcAft>
              <a:buSzPts val="1800"/>
              <a:buChar char="●"/>
            </a:pPr>
            <a:r>
              <a:rPr lang="en-GB" u="sng">
                <a:solidFill>
                  <a:schemeClr val="hlink"/>
                </a:solidFill>
                <a:hlinkClick r:id="rId4"/>
              </a:rPr>
              <a:t>https://jaceklaskowski.gitbooks.io/mastering-apache-spa</a:t>
            </a:r>
            <a:r>
              <a:rPr lang="en-GB" u="sng">
                <a:solidFill>
                  <a:schemeClr val="hlink"/>
                </a:solidFill>
                <a:hlinkClick r:id="rId5"/>
              </a:rPr>
              <a:t>rk</a:t>
            </a:r>
            <a:r>
              <a:rPr lang="en-GB"/>
              <a:t> (The Internals of Apache Spark gitbook by Jacek Laskowski)</a:t>
            </a:r>
            <a:endParaRPr/>
          </a:p>
          <a:p>
            <a:pPr indent="-342900" lvl="0" marL="457200" rtl="0" algn="l">
              <a:spcBef>
                <a:spcPts val="0"/>
              </a:spcBef>
              <a:spcAft>
                <a:spcPts val="0"/>
              </a:spcAft>
              <a:buSzPts val="1800"/>
              <a:buChar char="●"/>
            </a:pPr>
            <a:r>
              <a:rPr lang="en-GB"/>
              <a:t>Spark-summit talks</a:t>
            </a:r>
            <a:endParaRPr/>
          </a:p>
          <a:p>
            <a:pPr indent="-342900" lvl="0" marL="457200" rtl="0" algn="l">
              <a:spcBef>
                <a:spcPts val="0"/>
              </a:spcBef>
              <a:spcAft>
                <a:spcPts val="0"/>
              </a:spcAft>
              <a:buSzPts val="1800"/>
              <a:buChar char="●"/>
            </a:pPr>
            <a:r>
              <a:rPr lang="en-GB"/>
              <a:t>Lastly, </a:t>
            </a:r>
            <a:r>
              <a:rPr lang="en-GB">
                <a:solidFill>
                  <a:schemeClr val="lt2"/>
                </a:solidFill>
              </a:rPr>
              <a:t>just do stuff</a:t>
            </a:r>
            <a:r>
              <a:rPr lang="en-GB"/>
              <a:t> with Spark with lots of data!</a:t>
            </a:r>
            <a:endParaRPr/>
          </a:p>
          <a:p>
            <a:pPr indent="-342900" lvl="0" marL="457200" rtl="0" algn="l">
              <a:spcBef>
                <a:spcPts val="0"/>
              </a:spcBef>
              <a:spcAft>
                <a:spcPts val="0"/>
              </a:spcAft>
              <a:buSzPts val="1800"/>
              <a:buChar char="●"/>
            </a:pPr>
            <a:r>
              <a:rPr lang="en-GB"/>
              <a:t>Community mailing list for questions, contributions, feature requests and spark help in general.</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10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Thank you!</a:t>
            </a:r>
            <a:endParaRPr/>
          </a:p>
        </p:txBody>
      </p:sp>
      <p:sp>
        <p:nvSpPr>
          <p:cNvPr id="564" name="Google Shape;564;p105"/>
          <p:cNvSpPr txBox="1"/>
          <p:nvPr>
            <p:ph idx="2" type="body"/>
          </p:nvPr>
        </p:nvSpPr>
        <p:spPr>
          <a:xfrm>
            <a:off x="4939500" y="603550"/>
            <a:ext cx="3837000" cy="381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Doubts, queries, feedbacks, opportunities? Feel free to reach out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Handle: @satwikkansal</a:t>
            </a:r>
            <a:endParaRPr/>
          </a:p>
          <a:p>
            <a:pPr indent="0" lvl="0" marL="0" rtl="0" algn="l">
              <a:spcBef>
                <a:spcPts val="1600"/>
              </a:spcBef>
              <a:spcAft>
                <a:spcPts val="0"/>
              </a:spcAft>
              <a:buClr>
                <a:schemeClr val="dk1"/>
              </a:buClr>
              <a:buSzPts val="1100"/>
              <a:buFont typeface="Arial"/>
              <a:buNone/>
            </a:pPr>
            <a:r>
              <a:rPr lang="en-GB" u="sng">
                <a:solidFill>
                  <a:schemeClr val="accent5"/>
                </a:solidFill>
                <a:hlinkClick r:id="rId3"/>
              </a:rPr>
              <a:t>https://satwikkansal.xyz</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33"/>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t>Spark</a:t>
            </a:r>
            <a:r>
              <a:rPr lang="en-GB"/>
              <a:t>: G</a:t>
            </a:r>
            <a:r>
              <a:rPr lang="en-GB"/>
              <a:t>eneral-purpose cluster-computing framework for processing big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